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8b5753e6c_1_39:notes"/>
          <p:cNvSpPr/>
          <p:nvPr>
            <p:ph idx="2" type="sldImg"/>
          </p:nvPr>
        </p:nvSpPr>
        <p:spPr>
          <a:xfrm>
            <a:off x="685263" y="1143000"/>
            <a:ext cx="54874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288b5753e6c_1_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288b5753e6c_1_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54803657e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Imagine you're an architect. Every building you design starts with a blueprint, a detailed plan that guides construction. In Docker's world, this blueprint is called an Image. It contains all the necessary details, tools, and configurations to bring an application to life. Just like you can't live in a blueprint, you can't run an image. It's static and unchanging.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Now, let's say you decide to take that blueprint and build a house from it. That house, once constructed, is something you can live in. It's dynamic and functional. In Docker, when you 'build' an image, it becomes a Container. A container is a running instance of that blueprint or image. Just like multiple houses can be built from the same blueprint, many containers can be run from the same image.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However, building many houses requires coordination, management, and a plot of land to put them on. In Docker's world, this 'land' where everything gets built and managed is called the Docker Host. Overseeing the construction on this land is the site manager, or in Docker terms, the Docker Daemon. The Daemon ensures everything runs smoothly, managing the life cycle of containers, building from images, and ensuring resources are appropriately allocated.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Now, where do these blueprints or images come from? Just as architects store their blueprints in a secure vault or a library, Docker images are stored in a Docker Registry. This registry is a vast library where you can find various application blueprints. You can fetch or 'pull' blueprints from this library or even store or 'push' your custom blueprints for others to use.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And how do you, the architect, communicate your wishes to the site manager or Docker Daemon? Through a walkie-talkie or, in Docker terms, the Docker Client. Every time you issue a command like 'build this image' or 'run this container,' you're using the Docker Client to relay instructions to the Docker Daemon.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In essence, the Docker universe is like a bustling construction site. Images are the foundational blueprints, containers are the living homes built from those blueprints, the Docker Daemon is the site manager ensuring everything runs smoothly, and the Docker Registry is the grand library of all possible blueprints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Storytelling Explanation of Docker's Architecture: The Cooking Analogy</a:t>
            </a:r>
            <a:endParaRPr/>
          </a:p>
          <a:p>
            <a:pPr indent="0" lvl="0" marL="0" rtl="0" algn="l">
              <a:spcBef>
                <a:spcPts val="0"/>
              </a:spcBef>
              <a:spcAft>
                <a:spcPts val="0"/>
              </a:spcAft>
              <a:buNone/>
            </a:pPr>
            <a:r>
              <a:rPr lang="fr"/>
              <a:t>"Imagine you're about to prepare a feast. Every dish you want to make starts with a Recipe. This recipe lists down all the ingredients, quantities, and steps to whip up a dish. In Docker's world, this recipe is what we call an Image. It’s the set of instructions and ingredients needed to make a specific dish or, in tech terms, to run an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However, a recipe by itself is just a piece of paper. To actually taste the dish, you need to cook it. When you follow the recipe's steps and use its ingredients, you get a dish ready to be served and eaten. In Docker, when you 'cook' or execute an image, you get a Container. Just as one recipe can be used to prepare multiple servings of a dish for different guests, you can create multiple containers from a single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But where do you cook? You need a kitchen, right? In Docker, this 'kitchen' where all the action happens is the Docker Host. Now, managing this kitchen is the head chef, who ensures that every dish is cooked perfectly and served on time. This head chef in the Docker universe is the Docker Daemon. The Daemon keeps an eye on the containers, ensuring they're running smoothly, and manages the resources they use.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Now, where do you get these recipes? From a cookbook or a recipe website! This is the Docker Registry in our story. It's a vast collection of images (or recipes) that you can choose from. You can 'download' or 'pull' recipes from this collection, and if you create a new dish yourself, you can 'upload' or 'push' your recipe to this collection for others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Lastly, how do you tell the head chef what to cook? You give them instructions, right? In Docker, you communicate with the Daemon using the Docker Client. Every time you want to cook a dish (run a container) or check on its status, you're using the Docker Client to talk to the Daemon, just as you'd instruct a chef in a kitchen.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In summary, the world of Docker is a lot like a grand, bustling kitchen. Recipes (Images) guide the creation of dishes (Containers), the kitchen (Docker Host) is where the magic happens, the chef (Docker Daemon) oversees everything, and the cookbook (Docker Registry) is the source of all culinary inspiration."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This cooking analogy provides a relatable and easy-to-understand representation of Docker's architecture, especially for those who enjoy culinary arts or just love food!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1" name="Google Shape;171;g2954803657e_0_43: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32052fd34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Having explored the intricacies of Docker’s architecture, let’s now compare Docker Containers with another widely used technology: Virtual Machines, or VMs.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Docker is ”sort of ” a virtualization technology, but not exactly</a:t>
            </a:r>
            <a:endParaRPr/>
          </a:p>
          <a:p>
            <a:pPr indent="0" lvl="0" marL="0" rtl="0" algn="l">
              <a:spcBef>
                <a:spcPts val="0"/>
              </a:spcBef>
              <a:spcAft>
                <a:spcPts val="0"/>
              </a:spcAft>
              <a:buClr>
                <a:schemeClr val="dk1"/>
              </a:buClr>
              <a:buSzPts val="1100"/>
              <a:buFont typeface="Arial"/>
              <a:buNone/>
            </a:pPr>
            <a:r>
              <a:rPr lang="fr"/>
              <a:t>Resources are shared with the host =&gt; many containers on one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Virtual Machines: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 VM is like a computer within a computer. It runs its own operating system, and it emulates all the hardware components. This makes VMs highly isolated and secure.</a:t>
            </a:r>
            <a:endParaRPr/>
          </a:p>
          <a:p>
            <a:pPr indent="0" lvl="0" marL="0" rtl="0" algn="l">
              <a:spcBef>
                <a:spcPts val="0"/>
              </a:spcBef>
              <a:spcAft>
                <a:spcPts val="0"/>
              </a:spcAft>
              <a:buClr>
                <a:schemeClr val="dk1"/>
              </a:buClr>
              <a:buSzPts val="1100"/>
              <a:buFont typeface="Arial"/>
              <a:buNone/>
            </a:pPr>
            <a:r>
              <a:rPr lang="fr"/>
              <a:t>However, this emulation comes with overhead. VMs are heavier, they take more time to start, and they consume more resources.</a:t>
            </a:r>
            <a:endParaRPr/>
          </a:p>
          <a:p>
            <a:pPr indent="0" lvl="0" marL="0" rtl="0" algn="l">
              <a:spcBef>
                <a:spcPts val="0"/>
              </a:spcBef>
              <a:spcAft>
                <a:spcPts val="0"/>
              </a:spcAft>
              <a:buClr>
                <a:schemeClr val="dk1"/>
              </a:buClr>
              <a:buSzPts val="1100"/>
              <a:buFont typeface="Arial"/>
              <a:buNone/>
            </a:pPr>
            <a:r>
              <a:rPr lang="fr"/>
              <a:t>VMs provide strong isolation at the hardware level, and they are a good fit for running entirely different operating systems or for situations where you need full control of the virtualized hardware.</a:t>
            </a:r>
            <a:endParaRPr/>
          </a:p>
          <a:p>
            <a:pPr indent="0" lvl="0" marL="0" rtl="0" algn="l">
              <a:spcBef>
                <a:spcPts val="0"/>
              </a:spcBef>
              <a:spcAft>
                <a:spcPts val="0"/>
              </a:spcAft>
              <a:buClr>
                <a:schemeClr val="dk1"/>
              </a:buClr>
              <a:buSzPts val="1100"/>
              <a:buFont typeface="Arial"/>
              <a:buNone/>
            </a:pPr>
            <a:r>
              <a:rPr lang="fr"/>
              <a:t>Docker Containers: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On the other hand, Docker Containers are more like apartments in a building. They share the same infrastructure, the host OS kernel, but they have their own private space and resources.</a:t>
            </a:r>
            <a:endParaRPr/>
          </a:p>
          <a:p>
            <a:pPr indent="0" lvl="0" marL="0" rtl="0" algn="l">
              <a:spcBef>
                <a:spcPts val="0"/>
              </a:spcBef>
              <a:spcAft>
                <a:spcPts val="0"/>
              </a:spcAft>
              <a:buClr>
                <a:schemeClr val="dk1"/>
              </a:buClr>
              <a:buSzPts val="1100"/>
              <a:buFont typeface="Arial"/>
              <a:buNone/>
            </a:pPr>
            <a:r>
              <a:rPr lang="fr"/>
              <a:t>Containers are lightweight, they start almost instantly, and they are highly efficient in terms of resource usage.</a:t>
            </a:r>
            <a:endParaRPr/>
          </a:p>
          <a:p>
            <a:pPr indent="0" lvl="0" marL="0" rtl="0" algn="l">
              <a:spcBef>
                <a:spcPts val="0"/>
              </a:spcBef>
              <a:spcAft>
                <a:spcPts val="0"/>
              </a:spcAft>
              <a:buClr>
                <a:schemeClr val="dk1"/>
              </a:buClr>
              <a:buSzPts val="1100"/>
              <a:buFont typeface="Arial"/>
              <a:buNone/>
            </a:pPr>
            <a:r>
              <a:rPr lang="fr"/>
              <a:t>They provide OS-level isolation, which is generally enough for most applications, making them a perfect fit for microservices and cloud-native applications.</a:t>
            </a:r>
            <a:endParaRPr/>
          </a:p>
          <a:p>
            <a:pPr indent="0" lvl="0" marL="0" rtl="0" algn="l">
              <a:spcBef>
                <a:spcPts val="0"/>
              </a:spcBef>
              <a:spcAft>
                <a:spcPts val="0"/>
              </a:spcAft>
              <a:buClr>
                <a:schemeClr val="dk1"/>
              </a:buClr>
              <a:buSzPts val="1100"/>
              <a:buFont typeface="Arial"/>
              <a:buNone/>
            </a:pPr>
            <a:r>
              <a:rPr lang="fr"/>
              <a:t>Comparing the Two: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When it comes to portability, Containers take the lead. Since they carry their dependencies with them, they can move seamlessly across different environments.</a:t>
            </a:r>
            <a:endParaRPr/>
          </a:p>
          <a:p>
            <a:pPr indent="0" lvl="0" marL="0" rtl="0" algn="l">
              <a:spcBef>
                <a:spcPts val="0"/>
              </a:spcBef>
              <a:spcAft>
                <a:spcPts val="0"/>
              </a:spcAft>
              <a:buClr>
                <a:schemeClr val="dk1"/>
              </a:buClr>
              <a:buSzPts val="1100"/>
              <a:buFont typeface="Arial"/>
              <a:buNone/>
            </a:pPr>
            <a:r>
              <a:rPr lang="fr"/>
              <a:t>In terms of performance, Containers also generally have an edge, thanks to their lightweight nature and faster start times.</a:t>
            </a:r>
            <a:endParaRPr/>
          </a:p>
          <a:p>
            <a:pPr indent="0" lvl="0" marL="0" rtl="0" algn="l">
              <a:spcBef>
                <a:spcPts val="0"/>
              </a:spcBef>
              <a:spcAft>
                <a:spcPts val="0"/>
              </a:spcAft>
              <a:buClr>
                <a:schemeClr val="dk1"/>
              </a:buClr>
              <a:buSzPts val="1100"/>
              <a:buFont typeface="Arial"/>
              <a:buNone/>
            </a:pPr>
            <a:r>
              <a:rPr lang="fr"/>
              <a:t>However, if you need strong isolation at the hardware level or you need to run multiple OS types, VMs might be the better choice.</a:t>
            </a:r>
            <a:endParaRPr/>
          </a:p>
          <a:p>
            <a:pPr indent="0" lvl="0" marL="0" rtl="0" algn="l">
              <a:spcBef>
                <a:spcPts val="0"/>
              </a:spcBef>
              <a:spcAft>
                <a:spcPts val="0"/>
              </a:spcAft>
              <a:buClr>
                <a:schemeClr val="dk1"/>
              </a:buClr>
              <a:buSzPts val="1100"/>
              <a:buFont typeface="Arial"/>
              <a:buNone/>
            </a:pPr>
            <a:r>
              <a:rPr lang="fr"/>
              <a:t>In Summary: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Containers are like agile, efficient apartments, perfect for microservices and cloud-native applications.</a:t>
            </a:r>
            <a:endParaRPr/>
          </a:p>
          <a:p>
            <a:pPr indent="0" lvl="0" marL="0" rtl="0" algn="l">
              <a:spcBef>
                <a:spcPts val="0"/>
              </a:spcBef>
              <a:spcAft>
                <a:spcPts val="0"/>
              </a:spcAft>
              <a:buClr>
                <a:schemeClr val="dk1"/>
              </a:buClr>
              <a:buSzPts val="1100"/>
              <a:buFont typeface="Arial"/>
              <a:buNone/>
            </a:pPr>
            <a:r>
              <a:rPr lang="fr"/>
              <a:t>VMs are like independent houses, offering strong isolation and versatility, but with more overhead.</a:t>
            </a:r>
            <a:endParaRPr/>
          </a:p>
          <a:p>
            <a:pPr indent="0" lvl="0" marL="0" rtl="0" algn="l">
              <a:spcBef>
                <a:spcPts val="0"/>
              </a:spcBef>
              <a:spcAft>
                <a:spcPts val="0"/>
              </a:spcAft>
              <a:buClr>
                <a:schemeClr val="dk1"/>
              </a:buClr>
              <a:buSzPts val="1100"/>
              <a:buFont typeface="Arial"/>
              <a:buNone/>
            </a:pPr>
            <a:r>
              <a:rPr lang="fr"/>
              <a:t>Your choice between Containers and VMs should be driven by your specific use cases, performance requirements, and isolation needs.</a:t>
            </a:r>
            <a:endParaRPr/>
          </a:p>
          <a:p>
            <a:pPr indent="0" lvl="0" marL="0" rtl="0" algn="l">
              <a:spcBef>
                <a:spcPts val="0"/>
              </a:spcBef>
              <a:spcAft>
                <a:spcPts val="0"/>
              </a:spcAft>
              <a:buClr>
                <a:schemeClr val="dk1"/>
              </a:buClr>
              <a:buSzPts val="1100"/>
              <a:buFont typeface="Arial"/>
              <a:buNone/>
            </a:pPr>
            <a:r>
              <a:rPr lang="fr"/>
              <a:t>Understanding this comparison is crucial as it helps in making informed decisions about when to use Docker Containers and when to opt for Virtual Machines."</a:t>
            </a:r>
            <a:endParaRPr/>
          </a:p>
          <a:p>
            <a:pPr indent="0" lvl="0" marL="0" rtl="0" algn="l">
              <a:spcBef>
                <a:spcPts val="0"/>
              </a:spcBef>
              <a:spcAft>
                <a:spcPts val="0"/>
              </a:spcAft>
              <a:buNone/>
            </a:pPr>
            <a:r>
              <a:t/>
            </a:r>
            <a:endParaRPr/>
          </a:p>
        </p:txBody>
      </p:sp>
      <p:sp>
        <p:nvSpPr>
          <p:cNvPr id="180" name="Google Shape;180;g2932052fd34_0_12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a2d28e59c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 work with Docker efficiently, it is essential to comprehend the various stages of a container's existence, which is called its `lifecycle`. The Docker container lifecycle is comprised of several states, such as `created`, `running`, `paused`, `exited`, and dead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Summary of these states before we deep dive into it:</a:t>
            </a:r>
            <a:endParaRPr/>
          </a:p>
          <a:p>
            <a:pPr indent="0" lvl="0" marL="0" rtl="0" algn="l">
              <a:spcBef>
                <a:spcPts val="0"/>
              </a:spcBef>
              <a:spcAft>
                <a:spcPts val="0"/>
              </a:spcAft>
              <a:buClr>
                <a:schemeClr val="dk1"/>
              </a:buClr>
              <a:buSzPts val="1100"/>
              <a:buFont typeface="Arial"/>
              <a:buNone/>
            </a:pPr>
            <a:r>
              <a:rPr lang="fr"/>
              <a:t>created - This is the initial state of a Docker container after it has been created, but before it has been started.</a:t>
            </a:r>
            <a:endParaRPr/>
          </a:p>
          <a:p>
            <a:pPr indent="0" lvl="0" marL="0" rtl="0" algn="l">
              <a:spcBef>
                <a:spcPts val="0"/>
              </a:spcBef>
              <a:spcAft>
                <a:spcPts val="0"/>
              </a:spcAft>
              <a:buClr>
                <a:schemeClr val="dk1"/>
              </a:buClr>
              <a:buSzPts val="1100"/>
              <a:buFont typeface="Arial"/>
              <a:buNone/>
            </a:pPr>
            <a:r>
              <a:rPr lang="fr"/>
              <a:t>running - When a Docker container is started, it transitions to the running state. In this state, the container is actively executing its processes.</a:t>
            </a:r>
            <a:endParaRPr/>
          </a:p>
          <a:p>
            <a:pPr indent="0" lvl="0" marL="0" rtl="0" algn="l">
              <a:spcBef>
                <a:spcPts val="0"/>
              </a:spcBef>
              <a:spcAft>
                <a:spcPts val="0"/>
              </a:spcAft>
              <a:buClr>
                <a:schemeClr val="dk1"/>
              </a:buClr>
              <a:buSzPts val="1100"/>
              <a:buFont typeface="Arial"/>
              <a:buNone/>
            </a:pPr>
            <a:r>
              <a:rPr lang="fr"/>
              <a:t>paused - If a container is paused, it is temporarily stopped from running its processes, but it is not terminated.</a:t>
            </a:r>
            <a:endParaRPr/>
          </a:p>
          <a:p>
            <a:pPr indent="0" lvl="0" marL="0" rtl="0" algn="l">
              <a:spcBef>
                <a:spcPts val="0"/>
              </a:spcBef>
              <a:spcAft>
                <a:spcPts val="0"/>
              </a:spcAft>
              <a:buClr>
                <a:schemeClr val="dk1"/>
              </a:buClr>
              <a:buSzPts val="1100"/>
              <a:buFont typeface="Arial"/>
              <a:buNone/>
            </a:pPr>
            <a:r>
              <a:rPr lang="fr"/>
              <a:t>exited - If a container's main process completes, the container stops and transitions to the exited state.</a:t>
            </a:r>
            <a:endParaRPr/>
          </a:p>
          <a:p>
            <a:pPr indent="0" lvl="0" marL="0" rtl="0" algn="l">
              <a:spcBef>
                <a:spcPts val="0"/>
              </a:spcBef>
              <a:spcAft>
                <a:spcPts val="0"/>
              </a:spcAft>
              <a:buClr>
                <a:schemeClr val="dk1"/>
              </a:buClr>
              <a:buSzPts val="1100"/>
              <a:buFont typeface="Arial"/>
              <a:buNone/>
            </a:pPr>
            <a:r>
              <a:rPr lang="fr"/>
              <a:t>dead - If a container fails to start, it is in the dead state. Containers in this state cannot be restarted and must be recreated.</a:t>
            </a:r>
            <a:endParaRPr/>
          </a:p>
          <a:p>
            <a:pPr indent="0" lvl="0" marL="0" rtl="0" algn="l">
              <a:spcBef>
                <a:spcPts val="0"/>
              </a:spcBef>
              <a:spcAft>
                <a:spcPts val="0"/>
              </a:spcAft>
              <a:buNone/>
            </a:pPr>
            <a:r>
              <a:t/>
            </a:r>
            <a:endParaRPr/>
          </a:p>
        </p:txBody>
      </p:sp>
      <p:sp>
        <p:nvSpPr>
          <p:cNvPr id="207" name="Google Shape;207;g1ea2d28e59c_0_172: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a5fe25758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ea5fe25758_0_44: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54803657e_0_1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Having just explored the fascinating lifecycle of a Docker container, let’s now delve into a practical application of multi-container environments using an Online Shop as our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Monolithic vs Microservices: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Imagine initially building our online shop as a monolithic application, where Catalog, Shopping Cart, Discount, and Ordering functionalities are all intertwined in a single codebase. While this might seem straightforward at first, it quickly becomes a bottleneck as our application grows.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fr"/>
              <a:t>Challenges with Monoliths in E-commerce: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rPr lang="fr" u="sng"/>
              <a:t>Single Database</a:t>
            </a:r>
            <a:r>
              <a:rPr lang="fr"/>
              <a:t>: All modules interact with the same database, leading to potential bottlenecks and complex database management.</a:t>
            </a:r>
            <a:endParaRPr/>
          </a:p>
          <a:p>
            <a:pPr indent="0" lvl="0" marL="0" rtl="0" algn="l">
              <a:spcBef>
                <a:spcPts val="0"/>
              </a:spcBef>
              <a:spcAft>
                <a:spcPts val="0"/>
              </a:spcAft>
              <a:buNone/>
            </a:pPr>
            <a:r>
              <a:rPr lang="fr" u="sng"/>
              <a:t>Uniform Programming Language: </a:t>
            </a:r>
            <a:r>
              <a:rPr lang="fr"/>
              <a:t>All parts of the application must be written in the same programming language, which can limit innovation and adaptability.</a:t>
            </a:r>
            <a:endParaRPr/>
          </a:p>
          <a:p>
            <a:pPr indent="0" lvl="0" marL="0" rtl="0" algn="l">
              <a:spcBef>
                <a:spcPts val="0"/>
              </a:spcBef>
              <a:spcAft>
                <a:spcPts val="0"/>
              </a:spcAft>
              <a:buClr>
                <a:schemeClr val="dk1"/>
              </a:buClr>
              <a:buSzPts val="1100"/>
              <a:buFont typeface="Arial"/>
              <a:buNone/>
            </a:pPr>
            <a:r>
              <a:rPr lang="fr" u="sng"/>
              <a:t>Development and Deployment Challenges: </a:t>
            </a:r>
            <a:r>
              <a:rPr lang="fr"/>
              <a:t>Multiple developers working on the same codebase can lead to conflicts. Moreover, a small update in one module requires redeploying the entire application, introducing risk and potential downtime.</a:t>
            </a:r>
            <a:endParaRPr/>
          </a:p>
          <a:p>
            <a:pPr indent="0" lvl="0" marL="0" rtl="0" algn="l">
              <a:spcBef>
                <a:spcPts val="0"/>
              </a:spcBef>
              <a:spcAft>
                <a:spcPts val="0"/>
              </a:spcAft>
              <a:buClr>
                <a:schemeClr val="dk1"/>
              </a:buClr>
              <a:buSzPts val="1100"/>
              <a:buFont typeface="Arial"/>
              <a:buNone/>
            </a:pPr>
            <a:r>
              <a:rPr lang="fr" u="sng"/>
              <a:t>Scalability</a:t>
            </a:r>
            <a:r>
              <a:rPr lang="fr"/>
              <a:t>: Consider a Black Friday sale; the traffic surge requires more resources, especially for the Catalog and Shopping Cart services. In a monolith, we’d frustratingly find ourselves needing to scale the entire application, even the parts not under heavy load.</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Transition to Microservices: A Breath of Fresh Air:</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fr"/>
              <a:t>Now, imagine breaking down our online shop into distinct microservices, each responsible for a specific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t>Catalog Service</a:t>
            </a:r>
            <a:r>
              <a:rPr lang="fr"/>
              <a:t>: Manages product listings. Could use a high-performance NoSQL database.</a:t>
            </a:r>
            <a:endParaRPr/>
          </a:p>
          <a:p>
            <a:pPr indent="0" lvl="0" marL="0" rtl="0" algn="l">
              <a:spcBef>
                <a:spcPts val="0"/>
              </a:spcBef>
              <a:spcAft>
                <a:spcPts val="0"/>
              </a:spcAft>
              <a:buNone/>
            </a:pPr>
            <a:r>
              <a:rPr lang="fr" u="sng"/>
              <a:t>Shopping Cart Service</a:t>
            </a:r>
            <a:r>
              <a:rPr lang="fr"/>
              <a:t>: Handles user’s cart operations. Might interact with a fast, in-memory database.</a:t>
            </a:r>
            <a:endParaRPr/>
          </a:p>
          <a:p>
            <a:pPr indent="0" lvl="0" marL="0" rtl="0" algn="l">
              <a:spcBef>
                <a:spcPts val="0"/>
              </a:spcBef>
              <a:spcAft>
                <a:spcPts val="0"/>
              </a:spcAft>
              <a:buNone/>
            </a:pPr>
            <a:r>
              <a:rPr lang="fr" u="sng"/>
              <a:t>Discount Service</a:t>
            </a:r>
            <a:r>
              <a:rPr lang="fr"/>
              <a:t>: Calculates discounts. Could use its own database to track promotional events.</a:t>
            </a:r>
            <a:endParaRPr/>
          </a:p>
          <a:p>
            <a:pPr indent="0" lvl="0" marL="0" rtl="0" algn="l">
              <a:spcBef>
                <a:spcPts val="0"/>
              </a:spcBef>
              <a:spcAft>
                <a:spcPts val="0"/>
              </a:spcAft>
              <a:buNone/>
            </a:pPr>
            <a:r>
              <a:rPr lang="fr" u="sng"/>
              <a:t>Ordering Service</a:t>
            </a:r>
            <a:r>
              <a:rPr lang="fr"/>
              <a:t>: Manages orders and payments. Might require a transactional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Each microservice can be developed in the most suitable programming language for its specific needs and can interact with its own dedicated database.</a:t>
            </a:r>
            <a:endParaRPr/>
          </a:p>
          <a:p>
            <a:pPr indent="0" lvl="0" marL="0" rtl="0" algn="l">
              <a:spcBef>
                <a:spcPts val="0"/>
              </a:spcBef>
              <a:spcAft>
                <a:spcPts val="0"/>
              </a:spcAft>
              <a:buNone/>
            </a:pPr>
            <a:r>
              <a:t/>
            </a:r>
            <a:endParaRPr b="1"/>
          </a:p>
          <a:p>
            <a:pPr indent="0" lvl="0" marL="0" rtl="0" algn="l">
              <a:spcBef>
                <a:spcPts val="0"/>
              </a:spcBef>
              <a:spcAft>
                <a:spcPts val="0"/>
              </a:spcAft>
              <a:buNone/>
            </a:pPr>
            <a:r>
              <a:rPr lang="fr"/>
              <a:t>Microservices in Docker Containers: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These microservices live in their own Docker containers, providing isolation, scalability, and consistency.</a:t>
            </a:r>
            <a:endParaRPr/>
          </a:p>
          <a:p>
            <a:pPr indent="0" lvl="0" marL="0" rtl="0" algn="l">
              <a:spcBef>
                <a:spcPts val="0"/>
              </a:spcBef>
              <a:spcAft>
                <a:spcPts val="0"/>
              </a:spcAft>
              <a:buNone/>
            </a:pPr>
            <a:r>
              <a:rPr lang="fr"/>
              <a:t>Docker ensures that each microservice has its required environment to run, regardless of where the container is deployed.</a:t>
            </a:r>
            <a:endParaRPr/>
          </a:p>
          <a:p>
            <a:pPr indent="0" lvl="0" marL="0" rtl="0" algn="l">
              <a:spcBef>
                <a:spcPts val="0"/>
              </a:spcBef>
              <a:spcAft>
                <a:spcPts val="0"/>
              </a:spcAft>
              <a:buNone/>
            </a:pPr>
            <a:r>
              <a:rPr lang="fr"/>
              <a:t>Benefits for Our Online Shop:</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t>Targeted Scalability</a:t>
            </a:r>
            <a:r>
              <a:rPr lang="fr"/>
              <a:t>: Each service can be scaled independently, providing resources exactly where needed.</a:t>
            </a:r>
            <a:endParaRPr/>
          </a:p>
          <a:p>
            <a:pPr indent="0" lvl="0" marL="0" rtl="0" algn="l">
              <a:spcBef>
                <a:spcPts val="0"/>
              </a:spcBef>
              <a:spcAft>
                <a:spcPts val="0"/>
              </a:spcAft>
              <a:buNone/>
            </a:pPr>
            <a:r>
              <a:rPr lang="fr" u="sng"/>
              <a:t>Faster, Safer Deployments:</a:t>
            </a:r>
            <a:r>
              <a:rPr lang="fr"/>
              <a:t> Updates to a specific service can be deployed independently, reducing risk.</a:t>
            </a:r>
            <a:endParaRPr/>
          </a:p>
          <a:p>
            <a:pPr indent="0" lvl="0" marL="0" rtl="0" algn="l">
              <a:spcBef>
                <a:spcPts val="0"/>
              </a:spcBef>
              <a:spcAft>
                <a:spcPts val="0"/>
              </a:spcAft>
              <a:buNone/>
            </a:pPr>
            <a:r>
              <a:rPr lang="fr" u="sng"/>
              <a:t>Development Agility:</a:t>
            </a:r>
            <a:r>
              <a:rPr lang="fr"/>
              <a:t> Different teams can work on different services simultaneously, leading to faster innovation.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The Journey Ahead:</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Having understood the power of microservices and multi-container applications, our next step in this journey is exploring Docker Networking.</a:t>
            </a:r>
            <a:endParaRPr/>
          </a:p>
          <a:p>
            <a:pPr indent="0" lvl="0" marL="0" rtl="0" algn="l">
              <a:spcBef>
                <a:spcPts val="0"/>
              </a:spcBef>
              <a:spcAft>
                <a:spcPts val="0"/>
              </a:spcAft>
              <a:buClr>
                <a:schemeClr val="dk1"/>
              </a:buClr>
              <a:buSzPts val="1100"/>
              <a:buFont typeface="Arial"/>
              <a:buNone/>
            </a:pPr>
            <a:r>
              <a:rPr lang="fr"/>
              <a:t>This will unveil how these independent services in their respective containers communicate with each other to form a seamless, integrated online shopping experience.</a:t>
            </a:r>
            <a:endParaRPr/>
          </a:p>
          <a:p>
            <a:pPr indent="0" lvl="0" marL="0" rtl="0" algn="l">
              <a:spcBef>
                <a:spcPts val="0"/>
              </a:spcBef>
              <a:spcAft>
                <a:spcPts val="0"/>
              </a:spcAft>
              <a:buNone/>
            </a:pPr>
            <a:r>
              <a:t/>
            </a:r>
            <a:endParaRPr/>
          </a:p>
        </p:txBody>
      </p:sp>
      <p:sp>
        <p:nvSpPr>
          <p:cNvPr id="225" name="Google Shape;225;g2954803657e_0_17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a5fe2575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let’s now demystify the critical component that binds these containers together: Docker Networking.</a:t>
            </a:r>
            <a:endParaRPr/>
          </a:p>
          <a:p>
            <a:pPr indent="0" lvl="0" marL="0" rtl="0" algn="l">
              <a:spcBef>
                <a:spcPts val="0"/>
              </a:spcBef>
              <a:spcAft>
                <a:spcPts val="0"/>
              </a:spcAft>
              <a:buNone/>
            </a:pPr>
            <a:r>
              <a:rPr lang="fr"/>
              <a:t>In the realm of Docker, containers need to communicate for various reasons: A backend service might need to fetch data from a database, or two services might need to exchange information. Docker Networking makes all of this possible, acting like a well-designed road system in a city, guiding data to the right destination.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It’s about creating a harmonious environment where data flows seamlessly, from the Catalog to the Shopping Cart, through the Discounts, and finally, to the Ordering service.</a:t>
            </a:r>
            <a:endParaRPr/>
          </a:p>
          <a:p>
            <a:pPr indent="0" lvl="0" marL="0" rtl="0" algn="l">
              <a:spcBef>
                <a:spcPts val="0"/>
              </a:spcBef>
              <a:spcAft>
                <a:spcPts val="0"/>
              </a:spcAft>
              <a:buClr>
                <a:schemeClr val="dk1"/>
              </a:buClr>
              <a:buSzPts val="1100"/>
              <a:buFont typeface="Arial"/>
              <a:buNone/>
            </a:pPr>
            <a:r>
              <a:rPr b="1" lang="fr"/>
              <a:t>Why Names and Not IP Addresses?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In this Docker city, containers have both names and IP addresses. But when it comes to communication, we prefer using names. Why? Because names are stable. They don’t change. IP addresses, however, can change whenever a container is restarted, making them unreliable for consistent communication.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This simplicity is a game-changer. It means less hassle with configurations, making the whole system more robust and easier to manage.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The Power of Docker Networking</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With Docker Networking, we say goodbye to the tedious task of managing IP addresses. Everything is designed to be straightforward, reliable, and scalable.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5" name="Google Shape;235;g1ea5fe25758_0_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a5fe25758_0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ea5fe25758_0_6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a5fe25758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Armed with this knowledge of Docker Networking, we’re now ready to explore Docker Compose, a tool that will simplify the management of multi-container applications, ensuring our containers are networked and configured just as we need them to be.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The Heart of Docker Compose: docker-compose.yml</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At the center of Docker Compose is the docker-compose.yml file. This is where the magic happens. We define our services, networks, and volumes, all in one place, using YAML, a human-readable data serialization standard.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fr"/>
              <a:t>A Practical Example: Web Application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Imagine setting up a web application. You have a backend service talking to a database, and a front-end displaying data. With Docker Compose, you define these services, their networks, and volumes in your docker-compose.yml, ensuring they work together seamlessly.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One of its pivotal </a:t>
            </a:r>
            <a:r>
              <a:rPr b="1" lang="fr"/>
              <a:t>advantages</a:t>
            </a:r>
            <a:r>
              <a:rPr lang="fr"/>
              <a:t> is its facilitation of Single Host Deployment, enabling users to manage and orchestrate all their containers on a single machine, which significantly simplifies the complexity associated with network configurations and inter-container communications. This simplicity extends to its Quick and Easy Configuration capabilities, as Docker Compose allows users to define their entire application stack, including services, networks, and volumes, in a single, straightforward YAML file. This not only makes setting up and modifying configurations a breeze but also ensures consistency across different stages of development, testing, and production. The tool's nature inherently boosts Productivity, as developers and operators can initiate, replicate, and tear down entire environments with just a few commands, leaving more time for innovation and optimization. Moreover, Docker Compose doesn’t compromise on Security, as it supports the isolation of applications in containers, ensuring that each component operates in its confined environment, reducing the risk of interference and potential security breaches. Together, these benefits position Docker Compose as a powerful ally in the orchestration of Docker containers, ensuring a smoother, more efficient, and secure development lifecycle."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6" name="Google Shape;256;g1ea5fe25758_0_11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a5fe25758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ea5fe25758_0_5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a5fe25758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t>1. Loss of Critical User Data</a:t>
            </a:r>
            <a:endParaRPr b="1"/>
          </a:p>
          <a:p>
            <a:pPr indent="0" lvl="0" marL="0" rtl="0" algn="l">
              <a:spcBef>
                <a:spcPts val="0"/>
              </a:spcBef>
              <a:spcAft>
                <a:spcPts val="0"/>
              </a:spcAft>
              <a:buClr>
                <a:schemeClr val="dk1"/>
              </a:buClr>
              <a:buSzPts val="1100"/>
              <a:buFont typeface="Arial"/>
              <a:buNone/>
            </a:pPr>
            <a:r>
              <a:rPr lang="fr" u="sng"/>
              <a:t>Scenario</a:t>
            </a:r>
            <a:r>
              <a:rPr lang="fr"/>
              <a:t>: Imagine you are running a containerized PostgreSQL database for an e-commerce website.</a:t>
            </a:r>
            <a:endParaRPr/>
          </a:p>
          <a:p>
            <a:pPr indent="0" lvl="0" marL="0" rtl="0" algn="l">
              <a:spcBef>
                <a:spcPts val="0"/>
              </a:spcBef>
              <a:spcAft>
                <a:spcPts val="0"/>
              </a:spcAft>
              <a:buClr>
                <a:schemeClr val="dk1"/>
              </a:buClr>
              <a:buSzPts val="1100"/>
              <a:buFont typeface="Arial"/>
              <a:buNone/>
            </a:pPr>
            <a:r>
              <a:rPr lang="fr" u="sng"/>
              <a:t>Risk</a:t>
            </a:r>
            <a:r>
              <a:rPr lang="fr"/>
              <a:t>: If the database container crashes or needs to be updated, and it's not using a Docker volume, all the data inside the container’s writable layer is lost.</a:t>
            </a:r>
            <a:endParaRPr/>
          </a:p>
          <a:p>
            <a:pPr indent="0" lvl="0" marL="0" rtl="0" algn="l">
              <a:spcBef>
                <a:spcPts val="0"/>
              </a:spcBef>
              <a:spcAft>
                <a:spcPts val="0"/>
              </a:spcAft>
              <a:buClr>
                <a:schemeClr val="dk1"/>
              </a:buClr>
              <a:buSzPts val="1100"/>
              <a:buFont typeface="Arial"/>
              <a:buNone/>
            </a:pPr>
            <a:r>
              <a:rPr lang="fr" u="sng"/>
              <a:t>Impact</a:t>
            </a:r>
            <a:r>
              <a:rPr lang="fr"/>
              <a:t>: User accounts, transaction history, product information, and other critical data are permanently lost. Customers can't access their accounts, ongoing transactions are interrupted, and the integrity of the website is compromised. The business could suffer significant financial losses and damage to its reputation.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2. Interruption in Service and Downtime</a:t>
            </a:r>
            <a:endParaRPr b="1"/>
          </a:p>
          <a:p>
            <a:pPr indent="0" lvl="0" marL="0" rtl="0" algn="l">
              <a:spcBef>
                <a:spcPts val="0"/>
              </a:spcBef>
              <a:spcAft>
                <a:spcPts val="0"/>
              </a:spcAft>
              <a:buClr>
                <a:schemeClr val="dk1"/>
              </a:buClr>
              <a:buSzPts val="1100"/>
              <a:buFont typeface="Arial"/>
              <a:buNone/>
            </a:pPr>
            <a:r>
              <a:rPr lang="fr" u="sng"/>
              <a:t>Scenario</a:t>
            </a:r>
            <a:r>
              <a:rPr lang="fr"/>
              <a:t>: The same e-commerce website relies on real-time inventory management.</a:t>
            </a:r>
            <a:endParaRPr/>
          </a:p>
          <a:p>
            <a:pPr indent="0" lvl="0" marL="0" rtl="0" algn="l">
              <a:spcBef>
                <a:spcPts val="0"/>
              </a:spcBef>
              <a:spcAft>
                <a:spcPts val="0"/>
              </a:spcAft>
              <a:buClr>
                <a:schemeClr val="dk1"/>
              </a:buClr>
              <a:buSzPts val="1100"/>
              <a:buFont typeface="Arial"/>
              <a:buNone/>
            </a:pPr>
            <a:r>
              <a:rPr lang="fr" u="sng"/>
              <a:t>Risk</a:t>
            </a:r>
            <a:r>
              <a:rPr lang="fr"/>
              <a:t>: Without a Docker volume, if the database container goes down, inventory data is lost, leading to discrepancies in stock levels.</a:t>
            </a:r>
            <a:endParaRPr/>
          </a:p>
          <a:p>
            <a:pPr indent="0" lvl="0" marL="0" rtl="0" algn="l">
              <a:spcBef>
                <a:spcPts val="0"/>
              </a:spcBef>
              <a:spcAft>
                <a:spcPts val="0"/>
              </a:spcAft>
              <a:buNone/>
            </a:pPr>
            <a:r>
              <a:rPr lang="fr" u="sng"/>
              <a:t>Impact</a:t>
            </a:r>
            <a:r>
              <a:rPr lang="fr"/>
              <a:t>: The website might display incorrect inventory information, leading to overselling or inability to fulfill orders. This results in customer dissatisfaction, potential loss of sales, and additional operational overhead to rectify the discrepancies, leading to prolonged service downtime.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3. Compromised Data Integrity and Reliability</a:t>
            </a:r>
            <a:endParaRPr b="1"/>
          </a:p>
          <a:p>
            <a:pPr indent="0" lvl="0" marL="0" rtl="0" algn="l">
              <a:spcBef>
                <a:spcPts val="0"/>
              </a:spcBef>
              <a:spcAft>
                <a:spcPts val="0"/>
              </a:spcAft>
              <a:buClr>
                <a:schemeClr val="dk1"/>
              </a:buClr>
              <a:buSzPts val="1100"/>
              <a:buFont typeface="Arial"/>
              <a:buNone/>
            </a:pPr>
            <a:r>
              <a:rPr lang="fr" u="sng"/>
              <a:t>Scenario</a:t>
            </a:r>
            <a:r>
              <a:rPr lang="fr"/>
              <a:t>: The e-commerce platform also manages customer reviews and ratings for products.</a:t>
            </a:r>
            <a:endParaRPr/>
          </a:p>
          <a:p>
            <a:pPr indent="0" lvl="0" marL="0" rtl="0" algn="l">
              <a:spcBef>
                <a:spcPts val="0"/>
              </a:spcBef>
              <a:spcAft>
                <a:spcPts val="0"/>
              </a:spcAft>
              <a:buClr>
                <a:schemeClr val="dk1"/>
              </a:buClr>
              <a:buSzPts val="1100"/>
              <a:buFont typeface="Arial"/>
              <a:buNone/>
            </a:pPr>
            <a:r>
              <a:rPr lang="fr" u="sng"/>
              <a:t>Risk</a:t>
            </a:r>
            <a:r>
              <a:rPr lang="fr"/>
              <a:t>: Without persistent storage through Docker volumes, customer reviews and ratings are lost if the database container is restarted.</a:t>
            </a:r>
            <a:endParaRPr/>
          </a:p>
          <a:p>
            <a:pPr indent="0" lvl="0" marL="0" rtl="0" algn="l">
              <a:spcBef>
                <a:spcPts val="0"/>
              </a:spcBef>
              <a:spcAft>
                <a:spcPts val="0"/>
              </a:spcAft>
              <a:buClr>
                <a:schemeClr val="dk1"/>
              </a:buClr>
              <a:buSzPts val="1100"/>
              <a:buFont typeface="Arial"/>
              <a:buNone/>
            </a:pPr>
            <a:r>
              <a:rPr lang="fr" u="sng"/>
              <a:t>Impact</a:t>
            </a:r>
            <a:r>
              <a:rPr lang="fr"/>
              <a:t>: The loss of user-generated content can lead to a lack of trust in the platform, as products appear to have no reviews or ratings. New customers might be hesitant to make purchases, and the overall reliability of the platform is compromised.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Where to store the backup ?</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Using another server or a separate Docker host for storing backups provides an additional layer of security and reliability. By isolating backup data from the primary system, we safeguard critical information and ensure a swift recovery process in case of failure or data corruption. This approach enhances data integrity and resilience, making it a strategic choice for robust disaster recovery planning and continuous data availability.</a:t>
            </a:r>
            <a:endParaRPr/>
          </a:p>
          <a:p>
            <a:pPr indent="0" lvl="0" marL="0" rtl="0" algn="l">
              <a:spcBef>
                <a:spcPts val="0"/>
              </a:spcBef>
              <a:spcAft>
                <a:spcPts val="0"/>
              </a:spcAft>
              <a:buNone/>
            </a:pPr>
            <a:r>
              <a:t/>
            </a:r>
            <a:endParaRPr/>
          </a:p>
        </p:txBody>
      </p:sp>
      <p:sp>
        <p:nvSpPr>
          <p:cNvPr id="281" name="Google Shape;281;g1ea5fe25758_0_12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133b0d282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29133b0d282_0_93: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a5fe25758_0_2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your mind would be, what or which the data should be backed up? To answer that, we need to look back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the layered structure of docker image and container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If you remember, we have two types of layers: "read only layer", which hold permanent data and is never modified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due to Copy-on-Write policy and "read-write layers" which hold temporary or volatile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If a container stops or dies, the volatile data vanishes.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So now, we have our answer!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We need to back up the important data from the volatile read-write layer of the container. </a:t>
            </a:r>
            <a:endParaRPr/>
          </a:p>
          <a:p>
            <a:pPr indent="0" lvl="0" marL="0" rtl="0" algn="l">
              <a:spcBef>
                <a:spcPts val="0"/>
              </a:spcBef>
              <a:spcAft>
                <a:spcPts val="0"/>
              </a:spcAft>
              <a:buNone/>
            </a:pPr>
            <a:r>
              <a:t/>
            </a:r>
            <a:endParaRPr/>
          </a:p>
        </p:txBody>
      </p:sp>
      <p:sp>
        <p:nvSpPr>
          <p:cNvPr id="292" name="Google Shape;292;g1ea5fe25758_0_23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a5fe25758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ea5fe25758_0_73: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a5fe25758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ea5fe25758_0_8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a5fe25758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ea5fe25758_0_99: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a5fe25758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ea5fe25758_0_10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319bcf36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28" name="Google Shape;328;g29319bcf36f_0_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a5fe25758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When starting with Docker, it's imperative to use official and verified images as your base.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When building a Node.js application with Docker, it’s highly beneficial to use the official Node.js Docker image as your base rather than setting up the environment from scratch. This image comes prepackaged with Node.js and npm, ensuring you have a consistent and reliable setup from the start.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using the official image, you sidestep the complexities of manual configurations and can immediately focus on your application's development. It’s a time-saver and a best practice that aligns with the Node.js community standards.</a:t>
            </a:r>
            <a:endParaRPr/>
          </a:p>
          <a:p>
            <a:pPr indent="0" lvl="0" marL="0" rtl="0" algn="l">
              <a:spcBef>
                <a:spcPts val="0"/>
              </a:spcBef>
              <a:spcAft>
                <a:spcPts val="0"/>
              </a:spcAft>
              <a:buNone/>
            </a:pPr>
            <a:r>
              <a:t/>
            </a:r>
            <a:endParaRPr/>
          </a:p>
        </p:txBody>
      </p:sp>
      <p:sp>
        <p:nvSpPr>
          <p:cNvPr id="350" name="Google Shape;350;g1ea5fe25758_0_125: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a5fe25758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When deploying Node.js applications with Docker, specifying the exact version of your Docker images is crucial. Avoid using the 'latest' tag. While it might seem convenient, it's unpredictable and can lead to inconsistencies across environments.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fixing the version, you ensure that every team member and every environment is using the same image, which avoids the 'it works on my machine' syndrome. Specific versions bring transparency and reliability to your workflow, making sure that updates are a choice, not a surprise that could potentially break your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Always remember, in Docker, the more specific you are with versions, the better control you have over your deployments</a:t>
            </a:r>
            <a:endParaRPr/>
          </a:p>
          <a:p>
            <a:pPr indent="0" lvl="0" marL="0" rtl="0" algn="l">
              <a:spcBef>
                <a:spcPts val="0"/>
              </a:spcBef>
              <a:spcAft>
                <a:spcPts val="0"/>
              </a:spcAft>
              <a:buNone/>
            </a:pPr>
            <a:r>
              <a:t/>
            </a:r>
            <a:endParaRPr/>
          </a:p>
        </p:txBody>
      </p:sp>
      <p:sp>
        <p:nvSpPr>
          <p:cNvPr id="366" name="Google Shape;366;g1ea5fe25758_0_279: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a5fe25758_0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When selecting an image for your Docker container, choosing a small-sized official image is key. Instead of opting for a full-blown OS, go for a leaner and more lightweight Linux distribution. This practice offers several advantages: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fr"/>
              <a:t>Efficiency</a:t>
            </a:r>
            <a:r>
              <a:rPr lang="fr"/>
              <a:t>: Smaller images take up less storage space and allow for faster transfer rates when pulling and pushing images.</a:t>
            </a:r>
            <a:endParaRPr/>
          </a:p>
          <a:p>
            <a:pPr indent="0" lvl="0" marL="0" rtl="0" algn="l">
              <a:spcBef>
                <a:spcPts val="0"/>
              </a:spcBef>
              <a:spcAft>
                <a:spcPts val="0"/>
              </a:spcAft>
              <a:buClr>
                <a:schemeClr val="dk1"/>
              </a:buClr>
              <a:buSzPts val="1100"/>
              <a:buFont typeface="Arial"/>
              <a:buNone/>
            </a:pPr>
            <a:r>
              <a:rPr b="1" lang="fr"/>
              <a:t>Simplicity</a:t>
            </a:r>
            <a:r>
              <a:rPr lang="fr"/>
              <a:t>: By including only the necessary utilities, you streamline your container's operations.</a:t>
            </a:r>
            <a:endParaRPr/>
          </a:p>
          <a:p>
            <a:pPr indent="0" lvl="0" marL="0" rtl="0" algn="l">
              <a:spcBef>
                <a:spcPts val="0"/>
              </a:spcBef>
              <a:spcAft>
                <a:spcPts val="0"/>
              </a:spcAft>
              <a:buNone/>
            </a:pPr>
            <a:r>
              <a:rPr b="1" lang="fr"/>
              <a:t>Security</a:t>
            </a:r>
            <a:r>
              <a:rPr lang="fr"/>
              <a:t>: A minimal image reduces the attack surface, limiting the potential for security vulnerabilities.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Avoid the trap of packing your image with system utilities and features that your application doesn't need. It's not just about saving space; it's about maintaining a secure and efficient container environment for your Node.js application.</a:t>
            </a:r>
            <a:endParaRPr/>
          </a:p>
          <a:p>
            <a:pPr indent="0" lvl="0" marL="0" rtl="0" algn="l">
              <a:spcBef>
                <a:spcPts val="0"/>
              </a:spcBef>
              <a:spcAft>
                <a:spcPts val="0"/>
              </a:spcAft>
              <a:buNone/>
            </a:pPr>
            <a:r>
              <a:t/>
            </a:r>
            <a:endParaRPr/>
          </a:p>
        </p:txBody>
      </p:sp>
      <p:sp>
        <p:nvSpPr>
          <p:cNvPr id="380" name="Google Shape;380;g1ea5fe25758_0_30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a5fe25758_0_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 Docker, each instruction in your Dockerfile creates a layer, and Docker caches these layers to speed up the build process. This cache is a powerful feature that can significantly reduce build time if used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To visualize this, consider the output of the docker history myapp:1.0 command. It shows the layering of the Dockerfile and how each layer corresponds to a step in the build process. By analyzing this, we can refine our Dockerfiles to optimize for caching and build speed."</a:t>
            </a:r>
            <a:endParaRPr/>
          </a:p>
        </p:txBody>
      </p:sp>
      <p:sp>
        <p:nvSpPr>
          <p:cNvPr id="397" name="Google Shape;397;g1ea5fe25758_0_32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88e041082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In the traditional model, deploying applications was often a complex and error-prone process. Developers would write code on their local machines, which worked perfectly in their specific environment. However, when the time came to move this application to a testing or production environment, things would often fall apart.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Why? Let's Explore the Challenges: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Inconsistent Environments: Developers, testers, and production servers often ran different operating systems and had different configurations. This inconsistency led to the infamous “but it works on my machine!” syndrome.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Dependency Hell: Applications depend on specific versions of libraries and tools. Ensuring that the exact versions are installed on every machine across different stages of development and deployment was a nightmare.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Resource Intensive: Traditional deployments often relied on virtual machines, which are heavy and consume a significant amount of resources. This resulted in inefficient utilization of hardware and increased costs.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Slow Deployments: The process of setting up a new environment, configuring it, and ensuring all dependencies are correctly installed was time-consuming, slowing down the entire development and deployment 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The challenges of traditional application deployment highlighted the need for a solution that provides consistency, efficiency, and independence from the host OS. </a:t>
            </a:r>
            <a:endParaRPr/>
          </a:p>
        </p:txBody>
      </p:sp>
      <p:sp>
        <p:nvSpPr>
          <p:cNvPr id="74" name="Google Shape;74;g2888e041082_0_9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a5fe25758_0_3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When you build your image, Docker checks each instruction against the cache. If nothing has changed in a layer — and importantly, in any of the layers that come before it — Docker will reuse the existing cached layer. However, as soon as you make a change to a layer, all subsequent layers have to be rebuilt. This is why the order of instructions in your Dockerfile matters. Place instructions that change less frequently at the top and those that change often towards the bottom.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approach ensures faster image builds because Docker only has to download or recreate layers that have changed. By understanding and utilizing Docker's caching mechanism, we can optimize our build process for speed and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Remember, a well-structured Dockerfile is not just about the instructions you include; it's also about their sequence. It's like strategically packing a backpack for quick access — you don't want to repack everything just because you need an item from the bottom.</a:t>
            </a:r>
            <a:endParaRPr/>
          </a:p>
          <a:p>
            <a:pPr indent="0" lvl="0" marL="0" rtl="0" algn="l">
              <a:spcBef>
                <a:spcPts val="0"/>
              </a:spcBef>
              <a:spcAft>
                <a:spcPts val="0"/>
              </a:spcAft>
              <a:buNone/>
            </a:pPr>
            <a:r>
              <a:t/>
            </a:r>
            <a:endParaRPr/>
          </a:p>
        </p:txBody>
      </p:sp>
      <p:sp>
        <p:nvSpPr>
          <p:cNvPr id="406" name="Google Shape;406;g1ea5fe25758_0_34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ea5fe25758_0_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When building Docker images, especially for production, it's essential to keep them as clean and lightweight as possible. Not everything in your project directory needs to be included in the image. For instance, node_modules or a README file have no place in a production build. This is where the .dockerignore file becomes a critical tool.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creating a .dockerignore file in the root directory of your project, you can specify which files and directories should be omitted from the Docker context. It's similar to a .gitignore file. You list the items you want Docker to ignore, and these files won't be unnecessarily sent to the daemon when you run docker build -t myapp.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The .dockerignore file not only helps reduce build context size, making your build faster, but it also minimizes your image size and thus reduces the attack surface of your container. The matching patterns used in .dockerignore follow Go’s filepath.Match rules, giving you flexibility and precision in defining what to exclude.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In summary, a well-defined .dockerignore file is a simple yet powerful addition to your Docker practices, streamlining your build process and bolstering your image security.</a:t>
            </a:r>
            <a:endParaRPr/>
          </a:p>
          <a:p>
            <a:pPr indent="0" lvl="0" marL="0" rtl="0" algn="l">
              <a:spcBef>
                <a:spcPts val="0"/>
              </a:spcBef>
              <a:spcAft>
                <a:spcPts val="0"/>
              </a:spcAft>
              <a:buNone/>
            </a:pPr>
            <a:r>
              <a:t/>
            </a:r>
            <a:endParaRPr/>
          </a:p>
        </p:txBody>
      </p:sp>
      <p:sp>
        <p:nvSpPr>
          <p:cNvPr id="421" name="Google Shape;421;g1ea5fe25758_0_36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a5fe25758_0_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Multi-stage builds in Docker are a powerful feature that allows you to separate the building and running stages of your images. This is particularly useful when you have tools and dependencies necessary for building your application that are not needed in the production environment.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Imagine your Dockerfile as a recipe that includes both the preparation and the final presentation of a dish. In the preparation stage, you might need a variety of ingredients and utensils, but you wouldn’t serve them with the meal. Similarly, in a Dockerfile, the build stage may include compilers, code, and build tools, which are essential for creating your application, but once the app is built, these are no longer necessary.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using multi-stage builds, you can create a temporary image that includes all these build tools, compile your application, and then in a subsequent stage, copy only the compiled app into a new, clean image. This final image will be devoid of any unnecessary build dependencies, reducing its size and minimizing its attack surface.</a:t>
            </a:r>
            <a:endParaRPr/>
          </a:p>
          <a:p>
            <a:pPr indent="0" lvl="0" marL="0" rtl="0" algn="l">
              <a:spcBef>
                <a:spcPts val="0"/>
              </a:spcBef>
              <a:spcAft>
                <a:spcPts val="0"/>
              </a:spcAft>
              <a:buNone/>
            </a:pPr>
            <a:r>
              <a:t/>
            </a:r>
            <a:endParaRPr/>
          </a:p>
        </p:txBody>
      </p:sp>
      <p:sp>
        <p:nvSpPr>
          <p:cNvPr id="435" name="Google Shape;435;g1ea5fe25758_0_392: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a5fe25758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To put this into practice, you’d define a build stage in your Dockerfile with all the necessary tools, and then in a later stage, you can copy the results of that build into a fresh image. This is done using the --from=build directive, which tells Docker to pull artifacts from a previous stage.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technique ensures that only the essential components needed to run your application are included in the final image. It's a clean, efficient, and secure approach to Docker image creation</a:t>
            </a:r>
            <a:endParaRPr/>
          </a:p>
          <a:p>
            <a:pPr indent="0" lvl="0" marL="0" rtl="0" algn="l">
              <a:spcBef>
                <a:spcPts val="0"/>
              </a:spcBef>
              <a:spcAft>
                <a:spcPts val="0"/>
              </a:spcAft>
              <a:buNone/>
            </a:pPr>
            <a:r>
              <a:t/>
            </a:r>
            <a:endParaRPr/>
          </a:p>
        </p:txBody>
      </p:sp>
      <p:sp>
        <p:nvSpPr>
          <p:cNvPr id="451" name="Google Shape;451;g1ea5fe25758_0_40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a5fe25758_0_4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In Docker, the principle of least privilege is not just a best practice; it's a necessity for security. When we build a Docker image, it's important to ask ourselves: which operating system user should our application run 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default, Docker runs containers as the root user, which carries significant security risks. If an attacker compromises your container, they would have root access to the container, making it easier for them to escalate privileges and potentially cause serious damage.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To mitigate this risk, we should always create a dedicated user with the least privileges necessary for running the application. We do this in our Dockerfile using the USER directive to switch from the root user to this non-root user before the application starts. This simple step can greatly enhance the security of your Docker containers by reducing the potential impact of a breach.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Remember, running as a non-root user is not just a recommendation—it's a critical component of a secure containerization strategy</a:t>
            </a:r>
            <a:endParaRPr/>
          </a:p>
          <a:p>
            <a:pPr indent="0" lvl="0" marL="0" rtl="0" algn="l">
              <a:spcBef>
                <a:spcPts val="0"/>
              </a:spcBef>
              <a:spcAft>
                <a:spcPts val="0"/>
              </a:spcAft>
              <a:buNone/>
            </a:pPr>
            <a:r>
              <a:t/>
            </a:r>
            <a:endParaRPr/>
          </a:p>
        </p:txBody>
      </p:sp>
      <p:sp>
        <p:nvSpPr>
          <p:cNvPr id="467" name="Google Shape;467;g1ea5fe25758_0_434: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a5fe25758_0_4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Once our Docker images are built, our job isn't quite done. We must ensure they're secure before going into production. How do we do that? By scanning for security vulnerabilities.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Docker integrates with tools like Snyk to perform these scans. Snyk maintains an up-to-date database of known vulnerabilities, checking your images against this database to identify potential security issues.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The best approach is to automate this process. Set up your CI/CD pipeline to trigger a vulnerability scan each time an image is pushed to your Docker repository. This way, you're not just hoping your images are secure; you're actively verifying it. Regular scanning is essential because vulnerabilities can be discovered at any time, and what was secure yesterday may not be today.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By making scanning a part of your workflow, you're taking a proactive stance on security and ensuring that your Docker images are as safe as possible before they ever reach production.</a:t>
            </a:r>
            <a:endParaRPr/>
          </a:p>
          <a:p>
            <a:pPr indent="0" lvl="0" marL="0" rtl="0" algn="l">
              <a:spcBef>
                <a:spcPts val="0"/>
              </a:spcBef>
              <a:spcAft>
                <a:spcPts val="0"/>
              </a:spcAft>
              <a:buNone/>
            </a:pPr>
            <a:r>
              <a:t/>
            </a:r>
            <a:endParaRPr/>
          </a:p>
        </p:txBody>
      </p:sp>
      <p:sp>
        <p:nvSpPr>
          <p:cNvPr id="487" name="Google Shape;487;g1ea5fe25758_0_451: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32052fd34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t>1. Unlocking the Power of Container Orchestration:</a:t>
            </a:r>
            <a:endParaRPr b="1"/>
          </a:p>
          <a:p>
            <a:pPr indent="0" lvl="0" marL="0" rtl="0" algn="l">
              <a:spcBef>
                <a:spcPts val="0"/>
              </a:spcBef>
              <a:spcAft>
                <a:spcPts val="0"/>
              </a:spcAft>
              <a:buClr>
                <a:schemeClr val="dk1"/>
              </a:buClr>
              <a:buSzPts val="1100"/>
              <a:buFont typeface="Arial"/>
              <a:buNone/>
            </a:pPr>
            <a:r>
              <a:rPr lang="fr"/>
              <a:t>Discover the Next Level: “Having mastered Docker, you're now ready to elevate your skills even further. Dive deep into the world of container orchestration, where we'll explore how to efficiently manage, scale, and maintain containerized applications in dynamic and distributed environments.”</a:t>
            </a:r>
            <a:endParaRPr/>
          </a:p>
          <a:p>
            <a:pPr indent="0" lvl="0" marL="0" rtl="0" algn="l">
              <a:spcBef>
                <a:spcPts val="0"/>
              </a:spcBef>
              <a:spcAft>
                <a:spcPts val="0"/>
              </a:spcAft>
              <a:buClr>
                <a:schemeClr val="dk1"/>
              </a:buClr>
              <a:buSzPts val="1100"/>
              <a:buFont typeface="Arial"/>
              <a:buNone/>
            </a:pPr>
            <a:r>
              <a:rPr b="1" lang="fr"/>
              <a:t>2. Hands-On Journey with Kubernetes:</a:t>
            </a:r>
            <a:endParaRPr b="1"/>
          </a:p>
          <a:p>
            <a:pPr indent="0" lvl="0" marL="0" rtl="0" algn="l">
              <a:spcBef>
                <a:spcPts val="0"/>
              </a:spcBef>
              <a:spcAft>
                <a:spcPts val="0"/>
              </a:spcAft>
              <a:buClr>
                <a:schemeClr val="dk1"/>
              </a:buClr>
              <a:buSzPts val="1100"/>
              <a:buFont typeface="Arial"/>
              <a:buNone/>
            </a:pPr>
            <a:r>
              <a:rPr lang="fr"/>
              <a:t>Practical Mastery: “Get ready to roll up your sleeves and immerse yourself in Kubernetes, the leading container orchestration platform. Through hands-on demos and real-world scenarios, you'll gain practical experience and insights, empowering you to confidently orchestrate and optimize your containerized applications.”</a:t>
            </a:r>
            <a:endParaRPr/>
          </a:p>
          <a:p>
            <a:pPr indent="0" lvl="0" marL="0" rtl="0" algn="l">
              <a:spcBef>
                <a:spcPts val="0"/>
              </a:spcBef>
              <a:spcAft>
                <a:spcPts val="0"/>
              </a:spcAft>
              <a:buNone/>
            </a:pPr>
            <a:r>
              <a:t/>
            </a:r>
            <a:endParaRPr b="1"/>
          </a:p>
        </p:txBody>
      </p:sp>
      <p:sp>
        <p:nvSpPr>
          <p:cNvPr id="504" name="Google Shape;504;g2932052fd34_0_7: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54803657e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a:t>
            </a:r>
            <a:r>
              <a:rPr lang="fr"/>
              <a:t>In this landscape of inconsistency, inefficiency, and frustration, the need for a solution like Docker became evident.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Docker is a powerful platform that has revolutionized the way developers work. It allows us to package our applications and their dependencies together into a single unit called a container. This container can run on any machine that has Docker installed, regardless of the underlying operating system. This means that the 'it works on my machine' problem is a thing of the past. With Docker, you can be confident that if it works on your laptop, it will work in production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g2954803657e_0_13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54803657e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A Docker Image is essentially a blueprint for running applications. But it’s much more than just A stack of layers which are created from sequential instructions on a Dockerfile ; it's a packaged unit that contains everything your application needs to run: the code, runtime, libraries, environment variables, and config files. It’s like having a box that contains every single ingredient and tool you need to make your application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Think of a Docker Image as a snapshot of your application in a specific moment, frozen in time and yet ready to be brought to life at any moment. And the beauty of it? Consistency. Whether you run it on your laptop, a friend’s computer, or a server halfway across the world, it will always run the same 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But how do you create a Docker Image? You start with a Dockerfile. This Dockerfile is a script containing a set of instructions on how to build your Docker Image. Once you’ve defined your Dockerfile, you use the docker build command, and Docker takes care of the rest, creating a reusable Docker Image for you.</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 Docker Image, once created, is a standalone package that contains everything your application needs to run. But how do we share this image with other developers, or deploy it across different environments? That’s where Docker repositories come into play.</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Docker Repositories provide a centralized, secure location to store and share Docker Images.</a:t>
            </a:r>
            <a:endParaRPr/>
          </a:p>
          <a:p>
            <a:pPr indent="0" lvl="0" marL="0" rtl="0" algn="l">
              <a:spcBef>
                <a:spcPts val="0"/>
              </a:spcBef>
              <a:spcAft>
                <a:spcPts val="0"/>
              </a:spcAft>
              <a:buNone/>
            </a:pPr>
            <a:r>
              <a:rPr lang="fr"/>
              <a:t>Services like Docker Hub and Amazon ECR simplify the process of managing and deploying Docker Images.</a:t>
            </a:r>
            <a:endParaRPr/>
          </a:p>
          <a:p>
            <a:pPr indent="0" lvl="0" marL="0" rtl="0" algn="l">
              <a:spcBef>
                <a:spcPts val="0"/>
              </a:spcBef>
              <a:spcAft>
                <a:spcPts val="0"/>
              </a:spcAft>
              <a:buNone/>
            </a:pPr>
            <a:r>
              <a:rPr lang="fr"/>
              <a:t>The accessibility and portability provided by these repositories ensure a seamless, consistent development and deployment experience for developers across the globe.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Developers around the world can 'publish' their Docker Images to this library, making them accessible to anyone who needs them.</a:t>
            </a:r>
            <a:endParaRPr/>
          </a:p>
          <a:p>
            <a:pPr indent="0" lvl="0" marL="0" rtl="0" algn="l">
              <a:spcBef>
                <a:spcPts val="0"/>
              </a:spcBef>
              <a:spcAft>
                <a:spcPts val="0"/>
              </a:spcAft>
              <a:buNone/>
            </a:pPr>
            <a:r>
              <a:rPr lang="fr"/>
              <a:t>When a developer wants to use a specific image, they simply 'pull' it from the repository to their local machine.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 name="Google Shape;99;g2954803657e_0_49: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54803657e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Now, let's look at the structure used for writing the Dockerfiles.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Firstly, it is a file with no extension at all! And a general rule of thumb is to name the file as "Dockerfile"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with "D" capital and no extension.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You can use any text editor to create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Just make sure you don't put an extension.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 purpose behind doing so is to make the file compatible to parse for auto builder used by docker to build the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What you see inside the Dockerfile are instructions to be passed on. The instructions can be generally divided into three categories: fundamental, configuration, and execution instructions.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1. ARG CODE_VERSION=17-alpine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line defines a build argument named CODE_VERSION.</a:t>
            </a:r>
            <a:endParaRPr/>
          </a:p>
          <a:p>
            <a:pPr indent="0" lvl="0" marL="0" rtl="0" algn="l">
              <a:spcBef>
                <a:spcPts val="0"/>
              </a:spcBef>
              <a:spcAft>
                <a:spcPts val="0"/>
              </a:spcAft>
              <a:buClr>
                <a:schemeClr val="dk1"/>
              </a:buClr>
              <a:buSzPts val="1100"/>
              <a:buFont typeface="Arial"/>
              <a:buNone/>
            </a:pPr>
            <a:r>
              <a:rPr lang="fr"/>
              <a:t>A build argument allows you to pass values that can be used during the image build process.</a:t>
            </a:r>
            <a:endParaRPr/>
          </a:p>
          <a:p>
            <a:pPr indent="0" lvl="0" marL="0" rtl="0" algn="l">
              <a:spcBef>
                <a:spcPts val="0"/>
              </a:spcBef>
              <a:spcAft>
                <a:spcPts val="0"/>
              </a:spcAft>
              <a:buClr>
                <a:schemeClr val="dk1"/>
              </a:buClr>
              <a:buSzPts val="1100"/>
              <a:buFont typeface="Arial"/>
              <a:buNone/>
            </a:pPr>
            <a:r>
              <a:rPr lang="fr"/>
              <a:t>Here, we’re setting CODE_VERSION to 17-alpine, meaning we intend to use version 17 of the Node.js Alpine image.</a:t>
            </a:r>
            <a:endParaRPr/>
          </a:p>
          <a:p>
            <a:pPr indent="0" lvl="0" marL="0" rtl="0" algn="l">
              <a:spcBef>
                <a:spcPts val="0"/>
              </a:spcBef>
              <a:spcAft>
                <a:spcPts val="0"/>
              </a:spcAft>
              <a:buClr>
                <a:schemeClr val="dk1"/>
              </a:buClr>
              <a:buSzPts val="1100"/>
              <a:buFont typeface="Arial"/>
              <a:buNone/>
            </a:pPr>
            <a:r>
              <a:rPr lang="fr"/>
              <a:t>2. FROM node:${CODE_VERSION}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line tells Docker to start building our image based on the Node.js Alpine image, version 17.</a:t>
            </a:r>
            <a:endParaRPr/>
          </a:p>
          <a:p>
            <a:pPr indent="0" lvl="0" marL="0" rtl="0" algn="l">
              <a:spcBef>
                <a:spcPts val="0"/>
              </a:spcBef>
              <a:spcAft>
                <a:spcPts val="0"/>
              </a:spcAft>
              <a:buClr>
                <a:schemeClr val="dk1"/>
              </a:buClr>
              <a:buSzPts val="1100"/>
              <a:buFont typeface="Arial"/>
              <a:buNone/>
            </a:pPr>
            <a:r>
              <a:rPr lang="fr"/>
              <a:t>The ${CODE_VERSION} part uses the value we set in the ARG instruction.</a:t>
            </a:r>
            <a:endParaRPr/>
          </a:p>
          <a:p>
            <a:pPr indent="0" lvl="0" marL="0" rtl="0" algn="l">
              <a:spcBef>
                <a:spcPts val="0"/>
              </a:spcBef>
              <a:spcAft>
                <a:spcPts val="0"/>
              </a:spcAft>
              <a:buClr>
                <a:schemeClr val="dk1"/>
              </a:buClr>
              <a:buSzPts val="1100"/>
              <a:buFont typeface="Arial"/>
              <a:buNone/>
            </a:pPr>
            <a:r>
              <a:rPr lang="fr"/>
              <a:t>Alpine versions are smaller and more lightweight, making our image more efficient.</a:t>
            </a:r>
            <a:endParaRPr/>
          </a:p>
          <a:p>
            <a:pPr indent="0" lvl="0" marL="0" rtl="0" algn="l">
              <a:spcBef>
                <a:spcPts val="0"/>
              </a:spcBef>
              <a:spcAft>
                <a:spcPts val="0"/>
              </a:spcAft>
              <a:buClr>
                <a:schemeClr val="dk1"/>
              </a:buClr>
              <a:buSzPts val="1100"/>
              <a:buFont typeface="Arial"/>
              <a:buNone/>
            </a:pPr>
            <a:r>
              <a:rPr lang="fr"/>
              <a:t>3. WORKDIR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sets the working directory inside the container to /app.</a:t>
            </a:r>
            <a:endParaRPr/>
          </a:p>
          <a:p>
            <a:pPr indent="0" lvl="0" marL="0" rtl="0" algn="l">
              <a:spcBef>
                <a:spcPts val="0"/>
              </a:spcBef>
              <a:spcAft>
                <a:spcPts val="0"/>
              </a:spcAft>
              <a:buClr>
                <a:schemeClr val="dk1"/>
              </a:buClr>
              <a:buSzPts val="1100"/>
              <a:buFont typeface="Arial"/>
              <a:buNone/>
            </a:pPr>
            <a:r>
              <a:rPr lang="fr"/>
              <a:t>Any subsequent commands will be run in this directory, and any relative paths will be relative to this location.</a:t>
            </a:r>
            <a:endParaRPr/>
          </a:p>
          <a:p>
            <a:pPr indent="0" lvl="0" marL="0" rtl="0" algn="l">
              <a:spcBef>
                <a:spcPts val="0"/>
              </a:spcBef>
              <a:spcAft>
                <a:spcPts val="0"/>
              </a:spcAft>
              <a:buClr>
                <a:schemeClr val="dk1"/>
              </a:buClr>
              <a:buSzPts val="1100"/>
              <a:buFont typeface="Arial"/>
              <a:buNone/>
            </a:pPr>
            <a:r>
              <a:rPr lang="fr"/>
              <a:t>4. COPY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copies all files from the current directory on the host machine (where the Dockerfile is located) into the current working directory inside the container.</a:t>
            </a:r>
            <a:endParaRPr/>
          </a:p>
          <a:p>
            <a:pPr indent="0" lvl="0" marL="0" rtl="0" algn="l">
              <a:spcBef>
                <a:spcPts val="0"/>
              </a:spcBef>
              <a:spcAft>
                <a:spcPts val="0"/>
              </a:spcAft>
              <a:buClr>
                <a:schemeClr val="dk1"/>
              </a:buClr>
              <a:buSzPts val="1100"/>
              <a:buFont typeface="Arial"/>
              <a:buNone/>
            </a:pPr>
            <a:r>
              <a:rPr lang="fr"/>
              <a:t>5. RUN npm install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runs npm install inside the container, installing the Node.js application’s dependencies based on the package.json file.</a:t>
            </a:r>
            <a:endParaRPr/>
          </a:p>
          <a:p>
            <a:pPr indent="0" lvl="0" marL="0" rtl="0" algn="l">
              <a:spcBef>
                <a:spcPts val="0"/>
              </a:spcBef>
              <a:spcAft>
                <a:spcPts val="0"/>
              </a:spcAft>
              <a:buClr>
                <a:schemeClr val="dk1"/>
              </a:buClr>
              <a:buSzPts val="1100"/>
              <a:buFont typeface="Arial"/>
              <a:buNone/>
            </a:pPr>
            <a:r>
              <a:rPr lang="fr"/>
              <a:t>6. EXPOSE 4000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tells Docker that our container will use port 4000.</a:t>
            </a:r>
            <a:endParaRPr/>
          </a:p>
          <a:p>
            <a:pPr indent="0" lvl="0" marL="0" rtl="0" algn="l">
              <a:spcBef>
                <a:spcPts val="0"/>
              </a:spcBef>
              <a:spcAft>
                <a:spcPts val="0"/>
              </a:spcAft>
              <a:buClr>
                <a:schemeClr val="dk1"/>
              </a:buClr>
              <a:buSzPts val="1100"/>
              <a:buFont typeface="Arial"/>
              <a:buNone/>
            </a:pPr>
            <a:r>
              <a:rPr lang="fr"/>
              <a:t>It doesn’t actually publish the port; it serves as documentation to indicate which ports the container is intended to use.</a:t>
            </a:r>
            <a:endParaRPr/>
          </a:p>
          <a:p>
            <a:pPr indent="0" lvl="0" marL="0" rtl="0" algn="l">
              <a:spcBef>
                <a:spcPts val="0"/>
              </a:spcBef>
              <a:spcAft>
                <a:spcPts val="0"/>
              </a:spcAft>
              <a:buClr>
                <a:schemeClr val="dk1"/>
              </a:buClr>
              <a:buSzPts val="1100"/>
              <a:buFont typeface="Arial"/>
              <a:buNone/>
            </a:pPr>
            <a:r>
              <a:rPr lang="fr"/>
              <a:t>7. CMD [“node”, “app.js”]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This sets the default command to run when the container starts.</a:t>
            </a:r>
            <a:endParaRPr/>
          </a:p>
          <a:p>
            <a:pPr indent="0" lvl="0" marL="0" rtl="0" algn="l">
              <a:spcBef>
                <a:spcPts val="0"/>
              </a:spcBef>
              <a:spcAft>
                <a:spcPts val="0"/>
              </a:spcAft>
              <a:buClr>
                <a:schemeClr val="dk1"/>
              </a:buClr>
              <a:buSzPts val="1100"/>
              <a:buFont typeface="Arial"/>
              <a:buNone/>
            </a:pPr>
            <a:r>
              <a:rPr lang="fr"/>
              <a:t>Here, it’s running node app.js, starting our Node.js application.</a:t>
            </a:r>
            <a:endParaRPr/>
          </a:p>
          <a:p>
            <a:pPr indent="0" lvl="0" marL="0" rtl="0" algn="l">
              <a:spcBef>
                <a:spcPts val="0"/>
              </a:spcBef>
              <a:spcAft>
                <a:spcPts val="0"/>
              </a:spcAft>
              <a:buClr>
                <a:schemeClr val="dk1"/>
              </a:buClr>
              <a:buSzPts val="1100"/>
              <a:buFont typeface="Arial"/>
              <a:buNone/>
            </a:pPr>
            <a:r>
              <a:rPr lang="fr"/>
              <a:t>Understanding Docker Layers: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Each instruction in our Dockerfile creates a layer in the Docker image.</a:t>
            </a:r>
            <a:endParaRPr/>
          </a:p>
          <a:p>
            <a:pPr indent="0" lvl="0" marL="0" rtl="0" algn="l">
              <a:spcBef>
                <a:spcPts val="0"/>
              </a:spcBef>
              <a:spcAft>
                <a:spcPts val="0"/>
              </a:spcAft>
              <a:buClr>
                <a:schemeClr val="dk1"/>
              </a:buClr>
              <a:buSzPts val="1100"/>
              <a:buFont typeface="Arial"/>
              <a:buNone/>
            </a:pPr>
            <a:r>
              <a:rPr lang="fr"/>
              <a:t>Layers help optimize Docker, as they are cached and reused if no changes are detected in that layer.</a:t>
            </a:r>
            <a:endParaRPr/>
          </a:p>
          <a:p>
            <a:pPr indent="0" lvl="0" marL="0" rtl="0" algn="l">
              <a:spcBef>
                <a:spcPts val="0"/>
              </a:spcBef>
              <a:spcAft>
                <a:spcPts val="0"/>
              </a:spcAft>
              <a:buClr>
                <a:schemeClr val="dk1"/>
              </a:buClr>
              <a:buSzPts val="1100"/>
              <a:buFont typeface="Arial"/>
              <a:buNone/>
            </a:pPr>
            <a:r>
              <a:rPr lang="fr"/>
              <a:t>For example, if we change our application code, the COPY . . layer and everything after it would be rebuilt. However, the layers before it (setting up Node.js and the working directory) would be reused from the cache.</a:t>
            </a:r>
            <a:endParaRPr/>
          </a:p>
          <a:p>
            <a:pPr indent="0" lvl="0" marL="0" rtl="0" algn="l">
              <a:spcBef>
                <a:spcPts val="0"/>
              </a:spcBef>
              <a:spcAft>
                <a:spcPts val="0"/>
              </a:spcAft>
              <a:buNone/>
            </a:pPr>
            <a:r>
              <a:t/>
            </a:r>
            <a:endParaRPr/>
          </a:p>
        </p:txBody>
      </p:sp>
      <p:sp>
        <p:nvSpPr>
          <p:cNvPr id="122" name="Google Shape;122;g2954803657e_0_180: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54803657e_0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layers are "Read-Only". Although that is an exception of the topmost layer which is "Read-Write"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but we will get into that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 docker images can be recognized either by their "unique image ID" which is provided by docker or a</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convenient name or tag,</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which is provided by us means users.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to visualize the layers of a docker image, they would stack up like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We start with the boot file system, which is pretty much similar to Linux's own boot file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It is an arrangement of "cgroup", "namespaces", and "resource allocation" which virtually separates the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image from the rest of the files on the host or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On top of that, we would have base image layer which along with the layers above it will follow the file mapping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laid out by boot file system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Next, we have layers such as "work directory", "environmental variables",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"Add", "Copy", "Expose", "CMD" etc..</a:t>
            </a:r>
            <a:endParaRPr/>
          </a:p>
          <a:p>
            <a:pPr indent="0" lvl="0" marL="0" rtl="0" algn="l">
              <a:spcBef>
                <a:spcPts val="0"/>
              </a:spcBef>
              <a:spcAft>
                <a:spcPts val="0"/>
              </a:spcAft>
              <a:buNone/>
            </a:pPr>
            <a:r>
              <a:t/>
            </a:r>
            <a:endParaRPr/>
          </a:p>
        </p:txBody>
      </p:sp>
      <p:sp>
        <p:nvSpPr>
          <p:cNvPr id="135" name="Google Shape;135;g2954803657e_0_196: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a5fe25758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ea5fe25758_0_18: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54803657e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Alright, now that we've grasped what Docker Images are, let's move forward and unravel the mystery of Docker Containers.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When you decide to run this image, that’s when the magic happens. You issue a command, and Docker takes this image, unpacks it, and breathes life into it. What you get is a Docker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From Image to Container:</a:t>
            </a:r>
            <a:endParaRPr/>
          </a:p>
          <a:p>
            <a:pPr indent="0" lvl="0" marL="0" rtl="0" algn="l">
              <a:spcBef>
                <a:spcPts val="0"/>
              </a:spcBef>
              <a:spcAft>
                <a:spcPts val="0"/>
              </a:spcAft>
              <a:buClr>
                <a:schemeClr val="dk1"/>
              </a:buClr>
              <a:buSzPts val="1100"/>
              <a:buFont typeface="Arial"/>
              <a:buNone/>
            </a:pPr>
            <a:r>
              <a:rPr lang="fr"/>
              <a:t>as you see in this process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You have your Docker Image, a perfect snapshot of your application.</a:t>
            </a:r>
            <a:endParaRPr/>
          </a:p>
          <a:p>
            <a:pPr indent="0" lvl="0" marL="0" rtl="0" algn="l">
              <a:spcBef>
                <a:spcPts val="0"/>
              </a:spcBef>
              <a:spcAft>
                <a:spcPts val="0"/>
              </a:spcAft>
              <a:buClr>
                <a:schemeClr val="dk1"/>
              </a:buClr>
              <a:buSzPts val="1100"/>
              <a:buFont typeface="Arial"/>
              <a:buNone/>
            </a:pPr>
            <a:r>
              <a:rPr lang="fr"/>
              <a:t>You run a container from this image. Now, your application is live and running.</a:t>
            </a:r>
            <a:endParaRPr/>
          </a:p>
          <a:p>
            <a:pPr indent="0" lvl="0" marL="0" rtl="0" algn="l">
              <a:spcBef>
                <a:spcPts val="0"/>
              </a:spcBef>
              <a:spcAft>
                <a:spcPts val="0"/>
              </a:spcAft>
              <a:buClr>
                <a:schemeClr val="dk1"/>
              </a:buClr>
              <a:buSzPts val="1100"/>
              <a:buFont typeface="Arial"/>
              <a:buNone/>
            </a:pPr>
            <a:r>
              <a:rPr lang="fr"/>
              <a:t>This container is a living entity. You can interact with it, modify it, and it will respond in real-time.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So, in essence, Docker Containers are the living, breathing versions of your application. They take the perfection of Docker Images and turn it into actionable, runnable entities, ensuring consistency, efficiency, and portability across the entire application lifecycle."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Benefits of Using Containers: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Portability: Since containers include everything needed to run your application, they can move seamlessly across different environments.</a:t>
            </a:r>
            <a:endParaRPr/>
          </a:p>
          <a:p>
            <a:pPr indent="0" lvl="0" marL="0" rtl="0" algn="l">
              <a:spcBef>
                <a:spcPts val="0"/>
              </a:spcBef>
              <a:spcAft>
                <a:spcPts val="0"/>
              </a:spcAft>
              <a:buClr>
                <a:schemeClr val="dk1"/>
              </a:buClr>
              <a:buSzPts val="1100"/>
              <a:buFont typeface="Arial"/>
              <a:buNone/>
            </a:pPr>
            <a:r>
              <a:rPr lang="fr"/>
              <a:t>Isolation: Containers provide a secure and isolated environment for your applications, ensuring that they run consistently and reliably.</a:t>
            </a:r>
            <a:endParaRPr/>
          </a:p>
          <a:p>
            <a:pPr indent="0" lvl="0" marL="0" rtl="0" algn="l">
              <a:spcBef>
                <a:spcPts val="0"/>
              </a:spcBef>
              <a:spcAft>
                <a:spcPts val="0"/>
              </a:spcAft>
              <a:buClr>
                <a:schemeClr val="dk1"/>
              </a:buClr>
              <a:buSzPts val="1100"/>
              <a:buFont typeface="Arial"/>
              <a:buNone/>
            </a:pPr>
            <a:r>
              <a:rPr lang="fr"/>
              <a:t>Efficiency: Containers are </a:t>
            </a:r>
            <a:r>
              <a:rPr lang="fr" u="sng"/>
              <a:t>lightweight</a:t>
            </a:r>
            <a:r>
              <a:rPr lang="fr"/>
              <a:t> and fast, making better use of your system resources.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5" name="Google Shape;165;g2954803657e_0_55:notes"/>
          <p:cNvSpPr/>
          <p:nvPr>
            <p:ph idx="2" type="sldImg"/>
          </p:nvPr>
        </p:nvSpPr>
        <p:spPr>
          <a:xfrm>
            <a:off x="685263" y="1143000"/>
            <a:ext cx="5487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0012" l="0" r="14067" t="16272"/>
          <a:stretch/>
        </p:blipFill>
        <p:spPr>
          <a:xfrm>
            <a:off x="3905401" y="0"/>
            <a:ext cx="5238605"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Une image contenant logo&#10;&#10;Description générée automatiquement" id="51" name="Google Shape;51;p13"/>
          <p:cNvPicPr preferRelativeResize="0"/>
          <p:nvPr/>
        </p:nvPicPr>
        <p:blipFill rotWithShape="1">
          <a:blip r:embed="rId1">
            <a:alphaModFix/>
          </a:blip>
          <a:srcRect b="0" l="0" r="0" t="0"/>
          <a:stretch/>
        </p:blipFill>
        <p:spPr>
          <a:xfrm>
            <a:off x="567838" y="288996"/>
            <a:ext cx="1414501" cy="3338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3456">
          <p15:clr>
            <a:srgbClr val="F26B43"/>
          </p15:clr>
        </p15:guide>
        <p15:guide id="3" pos="5760">
          <p15:clr>
            <a:srgbClr val="F26B43"/>
          </p15:clr>
        </p15:guide>
        <p15:guide id="4" pos="3168">
          <p15:clr>
            <a:srgbClr val="F26B43"/>
          </p15:clr>
        </p15:guide>
        <p15:guide id="5" pos="3744">
          <p15:clr>
            <a:srgbClr val="F26B43"/>
          </p15:clr>
        </p15:guide>
        <p15:guide id="6" pos="4032">
          <p15:clr>
            <a:srgbClr val="F26B43"/>
          </p15:clr>
        </p15:guide>
        <p15:guide id="7" orient="horz" pos="1620">
          <p15:clr>
            <a:srgbClr val="F26B43"/>
          </p15:clr>
        </p15:guide>
        <p15:guide id="8" pos="4320">
          <p15:clr>
            <a:srgbClr val="F26B43"/>
          </p15:clr>
        </p15:guide>
        <p15:guide id="9" orient="horz" pos="3240">
          <p15:clr>
            <a:srgbClr val="F26B43"/>
          </p15:clr>
        </p15:guide>
        <p15:guide id="10" pos="4608">
          <p15:clr>
            <a:srgbClr val="F26B43"/>
          </p15:clr>
        </p15:guide>
        <p15:guide id="11" pos="4896">
          <p15:clr>
            <a:srgbClr val="F26B43"/>
          </p15:clr>
        </p15:guide>
        <p15:guide id="12" pos="5184">
          <p15:clr>
            <a:srgbClr val="F26B43"/>
          </p15:clr>
        </p15:guide>
        <p15:guide id="13" pos="5472">
          <p15:clr>
            <a:srgbClr val="F26B43"/>
          </p15:clr>
        </p15:guide>
        <p15:guide id="14" pos="2592">
          <p15:clr>
            <a:srgbClr val="F26B43"/>
          </p15:clr>
        </p15:guide>
        <p15:guide id="15" pos="2304">
          <p15:clr>
            <a:srgbClr val="F26B43"/>
          </p15:clr>
        </p15:guide>
        <p15:guide id="16" pos="2016">
          <p15:clr>
            <a:srgbClr val="F26B43"/>
          </p15:clr>
        </p15:guide>
        <p15:guide id="17" pos="1728">
          <p15:clr>
            <a:srgbClr val="F26B43"/>
          </p15:clr>
        </p15:guide>
        <p15:guide id="18" pos="1440">
          <p15:clr>
            <a:srgbClr val="F26B43"/>
          </p15:clr>
        </p15:guide>
        <p15:guide id="19" pos="1151">
          <p15:clr>
            <a:srgbClr val="F26B43"/>
          </p15:clr>
        </p15:guide>
        <p15:guide id="20" pos="863">
          <p15:clr>
            <a:srgbClr val="F26B43"/>
          </p15:clr>
        </p15:guide>
        <p15:guide id="21" pos="575">
          <p15:clr>
            <a:srgbClr val="F26B43"/>
          </p15:clr>
        </p15:guide>
        <p15:guide id="22" pos="287">
          <p15:clr>
            <a:srgbClr val="F26B43"/>
          </p15:clr>
        </p15:guide>
        <p15:guide id="23">
          <p15:clr>
            <a:srgbClr val="F26B43"/>
          </p15:clr>
        </p15:guide>
        <p15:guide id="24" pos="3024">
          <p15:clr>
            <a:srgbClr val="F26B43"/>
          </p15:clr>
        </p15:guide>
        <p15:guide id="25" pos="3312">
          <p15:clr>
            <a:srgbClr val="F26B43"/>
          </p15:clr>
        </p15:guide>
        <p15:guide id="26" pos="3600">
          <p15:clr>
            <a:srgbClr val="F26B43"/>
          </p15:clr>
        </p15:guide>
        <p15:guide id="27" pos="3888">
          <p15:clr>
            <a:srgbClr val="F26B43"/>
          </p15:clr>
        </p15:guide>
        <p15:guide id="28" pos="4176">
          <p15:clr>
            <a:srgbClr val="F26B43"/>
          </p15:clr>
        </p15:guide>
        <p15:guide id="29" pos="4464">
          <p15:clr>
            <a:srgbClr val="F26B43"/>
          </p15:clr>
        </p15:guide>
        <p15:guide id="30" orient="horz" pos="1764">
          <p15:clr>
            <a:srgbClr val="F26B43"/>
          </p15:clr>
        </p15:guide>
        <p15:guide id="31" pos="5616">
          <p15:clr>
            <a:srgbClr val="F26B43"/>
          </p15:clr>
        </p15:guide>
        <p15:guide id="32" orient="horz" pos="2196">
          <p15:clr>
            <a:srgbClr val="F26B43"/>
          </p15:clr>
        </p15:guide>
        <p15:guide id="33" orient="horz" pos="2484">
          <p15:clr>
            <a:srgbClr val="F26B43"/>
          </p15:clr>
        </p15:guide>
        <p15:guide id="34" orient="horz" pos="2772">
          <p15:clr>
            <a:srgbClr val="F26B43"/>
          </p15:clr>
        </p15:guide>
        <p15:guide id="35" orient="horz" pos="3060">
          <p15:clr>
            <a:srgbClr val="F26B43"/>
          </p15:clr>
        </p15:guide>
        <p15:guide id="36" orient="horz" pos="1908">
          <p15:clr>
            <a:srgbClr val="F26B43"/>
          </p15:clr>
        </p15:guide>
        <p15:guide id="37" orient="horz" pos="2052">
          <p15:clr>
            <a:srgbClr val="F26B43"/>
          </p15:clr>
        </p15:guide>
        <p15:guide id="38" orient="horz" pos="2340">
          <p15:clr>
            <a:srgbClr val="F26B43"/>
          </p15:clr>
        </p15:guide>
        <p15:guide id="39" orient="horz" pos="2628">
          <p15:clr>
            <a:srgbClr val="F26B43"/>
          </p15:clr>
        </p15:guide>
        <p15:guide id="40" orient="horz" pos="2916">
          <p15:clr>
            <a:srgbClr val="F26B43"/>
          </p15:clr>
        </p15:guide>
        <p15:guide id="41" pos="2736">
          <p15:clr>
            <a:srgbClr val="F26B43"/>
          </p15:clr>
        </p15:guide>
        <p15:guide id="42" pos="2448">
          <p15:clr>
            <a:srgbClr val="F26B43"/>
          </p15:clr>
        </p15:guide>
        <p15:guide id="43" pos="2160">
          <p15:clr>
            <a:srgbClr val="F26B43"/>
          </p15:clr>
        </p15:guide>
        <p15:guide id="44" pos="1872">
          <p15:clr>
            <a:srgbClr val="F26B43"/>
          </p15:clr>
        </p15:guide>
        <p15:guide id="45" pos="1584">
          <p15:clr>
            <a:srgbClr val="F26B43"/>
          </p15:clr>
        </p15:guide>
        <p15:guide id="46" pos="1295">
          <p15:clr>
            <a:srgbClr val="F26B43"/>
          </p15:clr>
        </p15:guide>
        <p15:guide id="47" pos="1007">
          <p15:clr>
            <a:srgbClr val="F26B43"/>
          </p15:clr>
        </p15:guide>
        <p15:guide id="48" pos="719">
          <p15:clr>
            <a:srgbClr val="F26B43"/>
          </p15:clr>
        </p15:guide>
        <p15:guide id="49" pos="431">
          <p15:clr>
            <a:srgbClr val="F26B43"/>
          </p15:clr>
        </p15:guide>
        <p15:guide id="50" pos="143">
          <p15:clr>
            <a:srgbClr val="F26B43"/>
          </p15:clr>
        </p15:guide>
        <p15:guide id="51" orient="horz" pos="1332">
          <p15:clr>
            <a:srgbClr val="F26B43"/>
          </p15:clr>
        </p15:guide>
        <p15:guide id="52" orient="horz" pos="1044">
          <p15:clr>
            <a:srgbClr val="F26B43"/>
          </p15:clr>
        </p15:guide>
        <p15:guide id="53" orient="horz" pos="756">
          <p15:clr>
            <a:srgbClr val="F26B43"/>
          </p15:clr>
        </p15:guide>
        <p15:guide id="54" orient="horz" pos="468">
          <p15:clr>
            <a:srgbClr val="F26B43"/>
          </p15:clr>
        </p15:guide>
        <p15:guide id="55" orient="horz" pos="180">
          <p15:clr>
            <a:srgbClr val="F26B43"/>
          </p15:clr>
        </p15:guide>
        <p15:guide id="56" orient="horz" pos="1188">
          <p15:clr>
            <a:srgbClr val="F26B43"/>
          </p15:clr>
        </p15:guide>
        <p15:guide id="57" orient="horz" pos="1476">
          <p15:clr>
            <a:srgbClr val="F26B43"/>
          </p15:clr>
        </p15:guide>
        <p15:guide id="58" orient="horz" pos="900">
          <p15:clr>
            <a:srgbClr val="F26B43"/>
          </p15:clr>
        </p15:guide>
        <p15:guide id="59" orient="horz" pos="612">
          <p15:clr>
            <a:srgbClr val="F26B43"/>
          </p15:clr>
        </p15:guide>
        <p15:guide id="60" orient="horz" pos="324">
          <p15:clr>
            <a:srgbClr val="F26B43"/>
          </p15:clr>
        </p15:guide>
        <p15:guide id="61" pos="5040">
          <p15:clr>
            <a:srgbClr val="F26B43"/>
          </p15:clr>
        </p15:guide>
        <p15:guide id="62" pos="4752">
          <p15:clr>
            <a:srgbClr val="F26B43"/>
          </p15:clr>
        </p15:guide>
        <p15:guide id="63" pos="53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6.png"/><Relationship Id="rId5" Type="http://schemas.openxmlformats.org/officeDocument/2006/relationships/image" Target="../media/image57.png"/><Relationship Id="rId6"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50.png"/><Relationship Id="rId5" Type="http://schemas.openxmlformats.org/officeDocument/2006/relationships/image" Target="../media/image64.png"/><Relationship Id="rId6" Type="http://schemas.openxmlformats.org/officeDocument/2006/relationships/image" Target="../media/image31.png"/><Relationship Id="rId7" Type="http://schemas.openxmlformats.org/officeDocument/2006/relationships/image" Target="../media/image41.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31.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56.png"/><Relationship Id="rId5" Type="http://schemas.openxmlformats.org/officeDocument/2006/relationships/image" Target="../media/image74.png"/><Relationship Id="rId6"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56.png"/><Relationship Id="rId5" Type="http://schemas.openxmlformats.org/officeDocument/2006/relationships/image" Target="../media/image61.png"/><Relationship Id="rId6"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60.png"/><Relationship Id="rId8"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63.png"/><Relationship Id="rId7"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67.png"/><Relationship Id="rId5" Type="http://schemas.openxmlformats.org/officeDocument/2006/relationships/image" Target="../media/image77.png"/><Relationship Id="rId6" Type="http://schemas.openxmlformats.org/officeDocument/2006/relationships/image" Target="../media/image69.png"/><Relationship Id="rId7" Type="http://schemas.openxmlformats.org/officeDocument/2006/relationships/image" Target="../media/image65.png"/><Relationship Id="rId8"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75.png"/><Relationship Id="rId9" Type="http://schemas.openxmlformats.org/officeDocument/2006/relationships/image" Target="../media/image83.png"/><Relationship Id="rId5" Type="http://schemas.openxmlformats.org/officeDocument/2006/relationships/image" Target="../media/image72.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9.jpg"/><Relationship Id="rId9"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7"/>
          <p:cNvSpPr txBox="1"/>
          <p:nvPr/>
        </p:nvSpPr>
        <p:spPr>
          <a:xfrm>
            <a:off x="260100" y="1860600"/>
            <a:ext cx="4311900" cy="56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solidFill>
                  <a:srgbClr val="1C4587"/>
                </a:solidFill>
              </a:rPr>
              <a:t>Containers with Docker</a:t>
            </a:r>
            <a:endParaRPr b="1" sz="2500">
              <a:solidFill>
                <a:srgbClr val="1C4587"/>
              </a:solidFill>
            </a:endParaRPr>
          </a:p>
        </p:txBody>
      </p:sp>
      <p:pic>
        <p:nvPicPr>
          <p:cNvPr id="62" name="Google Shape;62;p17"/>
          <p:cNvPicPr preferRelativeResize="0"/>
          <p:nvPr/>
        </p:nvPicPr>
        <p:blipFill>
          <a:blip r:embed="rId3">
            <a:alphaModFix/>
          </a:blip>
          <a:stretch>
            <a:fillRect/>
          </a:stretch>
        </p:blipFill>
        <p:spPr>
          <a:xfrm>
            <a:off x="1398938" y="2514975"/>
            <a:ext cx="2034225" cy="114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3223275" y="4616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 Docker Architecture</a:t>
            </a:r>
            <a:endParaRPr b="1" sz="1900">
              <a:solidFill>
                <a:srgbClr val="2A4194"/>
              </a:solidFill>
            </a:endParaRPr>
          </a:p>
        </p:txBody>
      </p:sp>
      <p:pic>
        <p:nvPicPr>
          <p:cNvPr id="174" name="Google Shape;174;p26"/>
          <p:cNvPicPr preferRelativeResize="0"/>
          <p:nvPr/>
        </p:nvPicPr>
        <p:blipFill>
          <a:blip r:embed="rId3">
            <a:alphaModFix/>
          </a:blip>
          <a:stretch>
            <a:fillRect/>
          </a:stretch>
        </p:blipFill>
        <p:spPr>
          <a:xfrm>
            <a:off x="1065800" y="1155138"/>
            <a:ext cx="7191135" cy="3747625"/>
          </a:xfrm>
          <a:prstGeom prst="rect">
            <a:avLst/>
          </a:prstGeom>
          <a:noFill/>
          <a:ln>
            <a:noFill/>
          </a:ln>
        </p:spPr>
      </p:pic>
      <p:pic>
        <p:nvPicPr>
          <p:cNvPr id="175" name="Google Shape;175;p26"/>
          <p:cNvPicPr preferRelativeResize="0"/>
          <p:nvPr/>
        </p:nvPicPr>
        <p:blipFill>
          <a:blip r:embed="rId4">
            <a:alphaModFix/>
          </a:blip>
          <a:stretch>
            <a:fillRect/>
          </a:stretch>
        </p:blipFill>
        <p:spPr>
          <a:xfrm>
            <a:off x="7544069" y="830673"/>
            <a:ext cx="618775" cy="598071"/>
          </a:xfrm>
          <a:prstGeom prst="rect">
            <a:avLst/>
          </a:prstGeom>
          <a:noFill/>
          <a:ln>
            <a:noFill/>
          </a:ln>
        </p:spPr>
      </p:pic>
      <p:pic>
        <p:nvPicPr>
          <p:cNvPr id="176" name="Google Shape;176;p26"/>
          <p:cNvPicPr preferRelativeResize="0"/>
          <p:nvPr/>
        </p:nvPicPr>
        <p:blipFill>
          <a:blip r:embed="rId5">
            <a:alphaModFix/>
          </a:blip>
          <a:stretch>
            <a:fillRect/>
          </a:stretch>
        </p:blipFill>
        <p:spPr>
          <a:xfrm>
            <a:off x="4638867" y="971554"/>
            <a:ext cx="618775" cy="477996"/>
          </a:xfrm>
          <a:prstGeom prst="rect">
            <a:avLst/>
          </a:prstGeom>
          <a:noFill/>
          <a:ln>
            <a:noFill/>
          </a:ln>
        </p:spPr>
      </p:pic>
      <p:pic>
        <p:nvPicPr>
          <p:cNvPr id="177" name="Google Shape;177;p26"/>
          <p:cNvPicPr preferRelativeResize="0"/>
          <p:nvPr/>
        </p:nvPicPr>
        <p:blipFill>
          <a:blip r:embed="rId6">
            <a:alphaModFix/>
          </a:blip>
          <a:stretch>
            <a:fillRect/>
          </a:stretch>
        </p:blipFill>
        <p:spPr>
          <a:xfrm>
            <a:off x="2025674" y="982966"/>
            <a:ext cx="618775" cy="5162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nvSpPr>
        <p:spPr>
          <a:xfrm>
            <a:off x="2378325" y="361950"/>
            <a:ext cx="4708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Containers versus Virtual Machines</a:t>
            </a:r>
            <a:endParaRPr b="1" sz="1900">
              <a:solidFill>
                <a:srgbClr val="2A4194"/>
              </a:solidFill>
            </a:endParaRPr>
          </a:p>
        </p:txBody>
      </p:sp>
      <p:sp>
        <p:nvSpPr>
          <p:cNvPr id="183" name="Google Shape;183;p27"/>
          <p:cNvSpPr txBox="1"/>
          <p:nvPr/>
        </p:nvSpPr>
        <p:spPr>
          <a:xfrm>
            <a:off x="1767141" y="3325879"/>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Hardware</a:t>
            </a:r>
            <a:endParaRPr b="1" sz="1300">
              <a:solidFill>
                <a:srgbClr val="F7F7F8"/>
              </a:solidFill>
            </a:endParaRPr>
          </a:p>
        </p:txBody>
      </p:sp>
      <p:sp>
        <p:nvSpPr>
          <p:cNvPr id="184" name="Google Shape;184;p27"/>
          <p:cNvSpPr txBox="1"/>
          <p:nvPr/>
        </p:nvSpPr>
        <p:spPr>
          <a:xfrm>
            <a:off x="1767141" y="2237489"/>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Host</a:t>
            </a:r>
            <a:r>
              <a:rPr b="1" lang="fr" sz="1300">
                <a:solidFill>
                  <a:srgbClr val="F7F7F8"/>
                </a:solidFill>
              </a:rPr>
              <a:t> OS</a:t>
            </a:r>
            <a:endParaRPr b="1" sz="1300">
              <a:solidFill>
                <a:srgbClr val="F7F7F8"/>
              </a:solidFill>
            </a:endParaRPr>
          </a:p>
        </p:txBody>
      </p:sp>
      <p:sp>
        <p:nvSpPr>
          <p:cNvPr id="185" name="Google Shape;185;p27"/>
          <p:cNvSpPr txBox="1"/>
          <p:nvPr/>
        </p:nvSpPr>
        <p:spPr>
          <a:xfrm>
            <a:off x="1767141" y="1829488"/>
            <a:ext cx="17874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Hypervisor</a:t>
            </a:r>
            <a:endParaRPr b="1" sz="1300">
              <a:solidFill>
                <a:srgbClr val="F7F7F8"/>
              </a:solidFill>
            </a:endParaRPr>
          </a:p>
        </p:txBody>
      </p:sp>
      <p:pic>
        <p:nvPicPr>
          <p:cNvPr id="186" name="Google Shape;186;p27"/>
          <p:cNvPicPr preferRelativeResize="0"/>
          <p:nvPr/>
        </p:nvPicPr>
        <p:blipFill>
          <a:blip r:embed="rId3">
            <a:alphaModFix/>
          </a:blip>
          <a:stretch>
            <a:fillRect/>
          </a:stretch>
        </p:blipFill>
        <p:spPr>
          <a:xfrm>
            <a:off x="2365367" y="2748519"/>
            <a:ext cx="580303" cy="462217"/>
          </a:xfrm>
          <a:prstGeom prst="rect">
            <a:avLst/>
          </a:prstGeom>
          <a:noFill/>
          <a:ln>
            <a:noFill/>
          </a:ln>
        </p:spPr>
      </p:pic>
      <p:pic>
        <p:nvPicPr>
          <p:cNvPr id="187" name="Google Shape;187;p27"/>
          <p:cNvPicPr preferRelativeResize="0"/>
          <p:nvPr/>
        </p:nvPicPr>
        <p:blipFill>
          <a:blip r:embed="rId4">
            <a:alphaModFix/>
          </a:blip>
          <a:stretch>
            <a:fillRect/>
          </a:stretch>
        </p:blipFill>
        <p:spPr>
          <a:xfrm>
            <a:off x="1613856" y="2693310"/>
            <a:ext cx="815698" cy="549719"/>
          </a:xfrm>
          <a:prstGeom prst="rect">
            <a:avLst/>
          </a:prstGeom>
          <a:noFill/>
          <a:ln>
            <a:noFill/>
          </a:ln>
        </p:spPr>
      </p:pic>
      <p:pic>
        <p:nvPicPr>
          <p:cNvPr id="188" name="Google Shape;188;p27"/>
          <p:cNvPicPr preferRelativeResize="0"/>
          <p:nvPr/>
        </p:nvPicPr>
        <p:blipFill>
          <a:blip r:embed="rId5">
            <a:alphaModFix/>
          </a:blip>
          <a:stretch>
            <a:fillRect/>
          </a:stretch>
        </p:blipFill>
        <p:spPr>
          <a:xfrm>
            <a:off x="2945667" y="2742378"/>
            <a:ext cx="673873" cy="451582"/>
          </a:xfrm>
          <a:prstGeom prst="rect">
            <a:avLst/>
          </a:prstGeom>
          <a:noFill/>
          <a:ln>
            <a:noFill/>
          </a:ln>
        </p:spPr>
      </p:pic>
      <p:sp>
        <p:nvSpPr>
          <p:cNvPr id="189" name="Google Shape;189;p27"/>
          <p:cNvSpPr txBox="1"/>
          <p:nvPr/>
        </p:nvSpPr>
        <p:spPr>
          <a:xfrm>
            <a:off x="1772313" y="1396051"/>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Guest OS</a:t>
            </a:r>
            <a:endParaRPr b="1" sz="1300">
              <a:solidFill>
                <a:srgbClr val="F7F7F8"/>
              </a:solidFill>
            </a:endParaRPr>
          </a:p>
        </p:txBody>
      </p:sp>
      <p:sp>
        <p:nvSpPr>
          <p:cNvPr id="190" name="Google Shape;190;p27"/>
          <p:cNvSpPr txBox="1"/>
          <p:nvPr/>
        </p:nvSpPr>
        <p:spPr>
          <a:xfrm>
            <a:off x="5486275" y="3833700"/>
            <a:ext cx="34296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E73937"/>
              </a:buClr>
              <a:buSzPts val="1300"/>
              <a:buChar char="●"/>
            </a:pPr>
            <a:r>
              <a:rPr lang="fr" sz="1300">
                <a:solidFill>
                  <a:srgbClr val="2A4194"/>
                </a:solidFill>
              </a:rPr>
              <a:t>Share the host OS kernel	</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Use OS-level isolation mechanisms.	</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Highly portable across environments.	</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Suitable for microservices.	</a:t>
            </a:r>
            <a:endParaRPr sz="1300">
              <a:solidFill>
                <a:srgbClr val="2A4194"/>
              </a:solidFill>
            </a:endParaRPr>
          </a:p>
        </p:txBody>
      </p:sp>
      <p:sp>
        <p:nvSpPr>
          <p:cNvPr id="191" name="Google Shape;191;p27"/>
          <p:cNvSpPr txBox="1"/>
          <p:nvPr/>
        </p:nvSpPr>
        <p:spPr>
          <a:xfrm>
            <a:off x="1772313" y="962613"/>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Applications</a:t>
            </a:r>
            <a:endParaRPr b="1" sz="1300">
              <a:solidFill>
                <a:srgbClr val="F7F7F8"/>
              </a:solidFill>
            </a:endParaRPr>
          </a:p>
        </p:txBody>
      </p:sp>
      <p:sp>
        <p:nvSpPr>
          <p:cNvPr id="192" name="Google Shape;192;p27"/>
          <p:cNvSpPr txBox="1"/>
          <p:nvPr/>
        </p:nvSpPr>
        <p:spPr>
          <a:xfrm>
            <a:off x="6019675" y="3323041"/>
            <a:ext cx="19122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Hardware</a:t>
            </a:r>
            <a:endParaRPr b="1" sz="1300">
              <a:solidFill>
                <a:srgbClr val="F7F7F8"/>
              </a:solidFill>
            </a:endParaRPr>
          </a:p>
        </p:txBody>
      </p:sp>
      <p:sp>
        <p:nvSpPr>
          <p:cNvPr id="193" name="Google Shape;193;p27"/>
          <p:cNvSpPr txBox="1"/>
          <p:nvPr/>
        </p:nvSpPr>
        <p:spPr>
          <a:xfrm>
            <a:off x="6019675" y="2250990"/>
            <a:ext cx="19122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Host OS</a:t>
            </a:r>
            <a:endParaRPr b="1" sz="1300">
              <a:solidFill>
                <a:srgbClr val="F7F7F8"/>
              </a:solidFill>
            </a:endParaRPr>
          </a:p>
        </p:txBody>
      </p:sp>
      <p:sp>
        <p:nvSpPr>
          <p:cNvPr id="194" name="Google Shape;194;p27"/>
          <p:cNvSpPr txBox="1"/>
          <p:nvPr/>
        </p:nvSpPr>
        <p:spPr>
          <a:xfrm>
            <a:off x="6019675" y="1791984"/>
            <a:ext cx="1912200" cy="384900"/>
          </a:xfrm>
          <a:prstGeom prst="rect">
            <a:avLst/>
          </a:prstGeom>
          <a:solidFill>
            <a:srgbClr val="E0666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Docker Daemon</a:t>
            </a:r>
            <a:endParaRPr b="1" sz="1300">
              <a:solidFill>
                <a:srgbClr val="F7F7F8"/>
              </a:solidFill>
            </a:endParaRPr>
          </a:p>
        </p:txBody>
      </p:sp>
      <p:pic>
        <p:nvPicPr>
          <p:cNvPr id="195" name="Google Shape;195;p27"/>
          <p:cNvPicPr preferRelativeResize="0"/>
          <p:nvPr/>
        </p:nvPicPr>
        <p:blipFill>
          <a:blip r:embed="rId3">
            <a:alphaModFix/>
          </a:blip>
          <a:stretch>
            <a:fillRect/>
          </a:stretch>
        </p:blipFill>
        <p:spPr>
          <a:xfrm>
            <a:off x="6759357" y="2749705"/>
            <a:ext cx="529125" cy="519999"/>
          </a:xfrm>
          <a:prstGeom prst="rect">
            <a:avLst/>
          </a:prstGeom>
          <a:noFill/>
          <a:ln>
            <a:noFill/>
          </a:ln>
        </p:spPr>
      </p:pic>
      <p:pic>
        <p:nvPicPr>
          <p:cNvPr id="196" name="Google Shape;196;p27"/>
          <p:cNvPicPr preferRelativeResize="0"/>
          <p:nvPr/>
        </p:nvPicPr>
        <p:blipFill>
          <a:blip r:embed="rId4">
            <a:alphaModFix/>
          </a:blip>
          <a:stretch>
            <a:fillRect/>
          </a:stretch>
        </p:blipFill>
        <p:spPr>
          <a:xfrm>
            <a:off x="6074123" y="2687594"/>
            <a:ext cx="743760" cy="618439"/>
          </a:xfrm>
          <a:prstGeom prst="rect">
            <a:avLst/>
          </a:prstGeom>
          <a:noFill/>
          <a:ln>
            <a:noFill/>
          </a:ln>
        </p:spPr>
      </p:pic>
      <p:pic>
        <p:nvPicPr>
          <p:cNvPr id="197" name="Google Shape;197;p27"/>
          <p:cNvPicPr preferRelativeResize="0"/>
          <p:nvPr/>
        </p:nvPicPr>
        <p:blipFill>
          <a:blip r:embed="rId5">
            <a:alphaModFix/>
          </a:blip>
          <a:stretch>
            <a:fillRect/>
          </a:stretch>
        </p:blipFill>
        <p:spPr>
          <a:xfrm>
            <a:off x="7288480" y="2742796"/>
            <a:ext cx="614443" cy="508035"/>
          </a:xfrm>
          <a:prstGeom prst="rect">
            <a:avLst/>
          </a:prstGeom>
          <a:noFill/>
          <a:ln>
            <a:noFill/>
          </a:ln>
        </p:spPr>
      </p:pic>
      <p:sp>
        <p:nvSpPr>
          <p:cNvPr id="198" name="Google Shape;198;p27"/>
          <p:cNvSpPr/>
          <p:nvPr/>
        </p:nvSpPr>
        <p:spPr>
          <a:xfrm>
            <a:off x="1681075" y="875650"/>
            <a:ext cx="1969900" cy="917150"/>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7"/>
          <p:cNvSpPr txBox="1"/>
          <p:nvPr/>
        </p:nvSpPr>
        <p:spPr>
          <a:xfrm>
            <a:off x="962838" y="1133825"/>
            <a:ext cx="8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E73937"/>
                </a:solidFill>
              </a:rPr>
              <a:t>VM</a:t>
            </a:r>
            <a:endParaRPr b="1">
              <a:solidFill>
                <a:srgbClr val="E73937"/>
              </a:solidFill>
            </a:endParaRPr>
          </a:p>
        </p:txBody>
      </p:sp>
      <p:sp>
        <p:nvSpPr>
          <p:cNvPr id="200" name="Google Shape;200;p27"/>
          <p:cNvSpPr txBox="1"/>
          <p:nvPr/>
        </p:nvSpPr>
        <p:spPr>
          <a:xfrm>
            <a:off x="5990075" y="1348975"/>
            <a:ext cx="19122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Libs</a:t>
            </a:r>
            <a:endParaRPr b="1" sz="1300">
              <a:solidFill>
                <a:srgbClr val="F7F7F8"/>
              </a:solidFill>
            </a:endParaRPr>
          </a:p>
        </p:txBody>
      </p:sp>
      <p:sp>
        <p:nvSpPr>
          <p:cNvPr id="201" name="Google Shape;201;p27"/>
          <p:cNvSpPr txBox="1"/>
          <p:nvPr/>
        </p:nvSpPr>
        <p:spPr>
          <a:xfrm>
            <a:off x="5990075" y="915525"/>
            <a:ext cx="19122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Applications</a:t>
            </a:r>
            <a:endParaRPr b="1" sz="1300">
              <a:solidFill>
                <a:srgbClr val="F7F7F8"/>
              </a:solidFill>
            </a:endParaRPr>
          </a:p>
        </p:txBody>
      </p:sp>
      <p:sp>
        <p:nvSpPr>
          <p:cNvPr id="202" name="Google Shape;202;p27"/>
          <p:cNvSpPr/>
          <p:nvPr/>
        </p:nvSpPr>
        <p:spPr>
          <a:xfrm>
            <a:off x="5897513" y="830205"/>
            <a:ext cx="2097300" cy="917166"/>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7"/>
          <p:cNvSpPr txBox="1"/>
          <p:nvPr/>
        </p:nvSpPr>
        <p:spPr>
          <a:xfrm>
            <a:off x="4671775" y="1163650"/>
            <a:ext cx="13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E73937"/>
                </a:solidFill>
              </a:rPr>
              <a:t>Container</a:t>
            </a:r>
            <a:endParaRPr b="1">
              <a:solidFill>
                <a:srgbClr val="E73937"/>
              </a:solidFill>
            </a:endParaRPr>
          </a:p>
        </p:txBody>
      </p:sp>
      <p:sp>
        <p:nvSpPr>
          <p:cNvPr id="204" name="Google Shape;204;p27"/>
          <p:cNvSpPr txBox="1"/>
          <p:nvPr/>
        </p:nvSpPr>
        <p:spPr>
          <a:xfrm>
            <a:off x="951225" y="3842700"/>
            <a:ext cx="34296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E73937"/>
              </a:buClr>
              <a:buSzPts val="1300"/>
              <a:buChar char="●"/>
            </a:pPr>
            <a:r>
              <a:rPr lang="fr" sz="1300">
                <a:solidFill>
                  <a:srgbClr val="2A4194"/>
                </a:solidFill>
              </a:rPr>
              <a:t>Emulate a complete OS.</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Isolated at the hardware level</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Less portable across environments.</a:t>
            </a:r>
            <a:endParaRPr sz="1300">
              <a:solidFill>
                <a:srgbClr val="2A4194"/>
              </a:solidFill>
            </a:endParaRPr>
          </a:p>
          <a:p>
            <a:pPr indent="-311150" lvl="0" marL="457200" rtl="0" algn="l">
              <a:lnSpc>
                <a:spcPct val="115000"/>
              </a:lnSpc>
              <a:spcBef>
                <a:spcPts val="0"/>
              </a:spcBef>
              <a:spcAft>
                <a:spcPts val="0"/>
              </a:spcAft>
              <a:buClr>
                <a:srgbClr val="E73937"/>
              </a:buClr>
              <a:buSzPts val="1300"/>
              <a:buChar char="●"/>
            </a:pPr>
            <a:r>
              <a:rPr lang="fr" sz="1300">
                <a:solidFill>
                  <a:srgbClr val="2A4194"/>
                </a:solidFill>
              </a:rPr>
              <a:t>Slightly lower performance.</a:t>
            </a:r>
            <a:endParaRPr sz="1300">
              <a:solidFill>
                <a:srgbClr val="2A41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2837550" y="663125"/>
            <a:ext cx="364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Container Lifecycle</a:t>
            </a:r>
            <a:endParaRPr b="1" sz="1900">
              <a:solidFill>
                <a:srgbClr val="2A4194"/>
              </a:solidFill>
            </a:endParaRPr>
          </a:p>
        </p:txBody>
      </p:sp>
      <p:pic>
        <p:nvPicPr>
          <p:cNvPr id="210" name="Google Shape;210;p28"/>
          <p:cNvPicPr preferRelativeResize="0"/>
          <p:nvPr/>
        </p:nvPicPr>
        <p:blipFill>
          <a:blip r:embed="rId3">
            <a:alphaModFix/>
          </a:blip>
          <a:stretch>
            <a:fillRect/>
          </a:stretch>
        </p:blipFill>
        <p:spPr>
          <a:xfrm>
            <a:off x="1294413" y="1089975"/>
            <a:ext cx="6688985" cy="357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nvSpPr>
        <p:spPr>
          <a:xfrm>
            <a:off x="1711300" y="635000"/>
            <a:ext cx="526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container lifecycle</a:t>
            </a:r>
            <a:endParaRPr b="1" sz="1900">
              <a:solidFill>
                <a:srgbClr val="2A4194"/>
              </a:solidFill>
            </a:endParaRPr>
          </a:p>
        </p:txBody>
      </p:sp>
      <p:sp>
        <p:nvSpPr>
          <p:cNvPr id="216" name="Google Shape;216;p29"/>
          <p:cNvSpPr txBox="1"/>
          <p:nvPr/>
        </p:nvSpPr>
        <p:spPr>
          <a:xfrm>
            <a:off x="837225" y="1566750"/>
            <a:ext cx="3887100" cy="2986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Start a stopped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start &lt;container_name/id&gt;</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Stop a running container gracefully</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stop &lt;container_name/id&gt;</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Forcefully stop a running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kill &lt;container_name/id&gt;</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Restart a stopped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restart &lt;container_name/id&gt;</a:t>
            </a:r>
            <a:endParaRPr b="1">
              <a:solidFill>
                <a:srgbClr val="2A4194"/>
              </a:solidFill>
            </a:endParaRPr>
          </a:p>
          <a:p>
            <a:pPr indent="0" lvl="0" marL="0" rtl="0" algn="just">
              <a:lnSpc>
                <a:spcPct val="150000"/>
              </a:lnSpc>
              <a:spcBef>
                <a:spcPts val="0"/>
              </a:spcBef>
              <a:spcAft>
                <a:spcPts val="0"/>
              </a:spcAft>
              <a:buNone/>
            </a:pPr>
            <a:r>
              <a:t/>
            </a:r>
            <a:endParaRPr b="1">
              <a:solidFill>
                <a:srgbClr val="2A4194"/>
              </a:solidFill>
            </a:endParaRPr>
          </a:p>
        </p:txBody>
      </p:sp>
      <p:pic>
        <p:nvPicPr>
          <p:cNvPr id="217" name="Google Shape;217;p29"/>
          <p:cNvPicPr preferRelativeResize="0"/>
          <p:nvPr/>
        </p:nvPicPr>
        <p:blipFill>
          <a:blip r:embed="rId3">
            <a:alphaModFix/>
          </a:blip>
          <a:stretch>
            <a:fillRect/>
          </a:stretch>
        </p:blipFill>
        <p:spPr>
          <a:xfrm>
            <a:off x="6629500" y="157725"/>
            <a:ext cx="2807724" cy="1687500"/>
          </a:xfrm>
          <a:prstGeom prst="rect">
            <a:avLst/>
          </a:prstGeom>
          <a:noFill/>
          <a:ln>
            <a:noFill/>
          </a:ln>
        </p:spPr>
      </p:pic>
      <p:sp>
        <p:nvSpPr>
          <p:cNvPr id="218" name="Google Shape;218;p29"/>
          <p:cNvSpPr txBox="1"/>
          <p:nvPr/>
        </p:nvSpPr>
        <p:spPr>
          <a:xfrm>
            <a:off x="4824700" y="1563600"/>
            <a:ext cx="4102800" cy="233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Remove a stopped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rm &lt;container_name/id&gt;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List all local docker containers </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ps or docker container ls</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Run the docker image </a:t>
            </a:r>
            <a:endParaRPr b="1">
              <a:solidFill>
                <a:srgbClr val="E73937"/>
              </a:solidFill>
            </a:endParaRPr>
          </a:p>
          <a:p>
            <a:pPr indent="0" lvl="0" marL="0" rtl="0" algn="just">
              <a:lnSpc>
                <a:spcPct val="150000"/>
              </a:lnSpc>
              <a:spcBef>
                <a:spcPts val="0"/>
              </a:spcBef>
              <a:spcAft>
                <a:spcPts val="0"/>
              </a:spcAft>
              <a:buNone/>
            </a:pPr>
            <a:r>
              <a:rPr b="1" lang="fr">
                <a:solidFill>
                  <a:srgbClr val="E73937"/>
                </a:solidFill>
              </a:rPr>
              <a:t> </a:t>
            </a:r>
            <a:r>
              <a:rPr b="1" lang="fr">
                <a:solidFill>
                  <a:srgbClr val="2A4194"/>
                </a:solidFill>
              </a:rPr>
              <a:t>docker run </a:t>
            </a:r>
            <a:r>
              <a:rPr b="1" lang="fr" u="sng">
                <a:solidFill>
                  <a:srgbClr val="2A4194"/>
                </a:solidFill>
              </a:rPr>
              <a:t>--name</a:t>
            </a:r>
            <a:r>
              <a:rPr b="1" lang="fr">
                <a:solidFill>
                  <a:srgbClr val="2A4194"/>
                </a:solidFill>
              </a:rPr>
              <a:t> &lt;container_name&gt;</a:t>
            </a:r>
            <a:endParaRPr b="1">
              <a:solidFill>
                <a:srgbClr val="2A4194"/>
              </a:solidFill>
            </a:endParaRPr>
          </a:p>
          <a:p>
            <a:pPr indent="0" lvl="0" marL="0" rtl="0" algn="just">
              <a:lnSpc>
                <a:spcPct val="150000"/>
              </a:lnSpc>
              <a:spcBef>
                <a:spcPts val="0"/>
              </a:spcBef>
              <a:spcAft>
                <a:spcPts val="0"/>
              </a:spcAft>
              <a:buNone/>
            </a:pPr>
            <a:r>
              <a:rPr b="1" lang="fr">
                <a:solidFill>
                  <a:srgbClr val="2A4194"/>
                </a:solidFill>
              </a:rPr>
              <a:t> </a:t>
            </a:r>
            <a:r>
              <a:rPr b="1" lang="fr" u="sng">
                <a:solidFill>
                  <a:srgbClr val="2A4194"/>
                </a:solidFill>
              </a:rPr>
              <a:t>-p</a:t>
            </a:r>
            <a:r>
              <a:rPr b="1" lang="fr">
                <a:solidFill>
                  <a:srgbClr val="2A4194"/>
                </a:solidFill>
              </a:rPr>
              <a:t> 4001:4000  </a:t>
            </a:r>
            <a:r>
              <a:rPr b="1" lang="fr" u="sng">
                <a:solidFill>
                  <a:srgbClr val="2A4194"/>
                </a:solidFill>
              </a:rPr>
              <a:t>-d</a:t>
            </a:r>
            <a:r>
              <a:rPr b="1" lang="fr">
                <a:solidFill>
                  <a:srgbClr val="2A4194"/>
                </a:solidFill>
              </a:rPr>
              <a:t> &lt;image_name&gt; </a:t>
            </a:r>
            <a:endParaRPr/>
          </a:p>
        </p:txBody>
      </p:sp>
      <p:sp>
        <p:nvSpPr>
          <p:cNvPr id="219" name="Google Shape;219;p29"/>
          <p:cNvSpPr txBox="1"/>
          <p:nvPr/>
        </p:nvSpPr>
        <p:spPr>
          <a:xfrm>
            <a:off x="4800350" y="4092750"/>
            <a:ext cx="129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E73937"/>
                </a:solidFill>
              </a:rPr>
              <a:t>Local host </a:t>
            </a:r>
            <a:endParaRPr b="1" sz="1200">
              <a:solidFill>
                <a:srgbClr val="E73937"/>
              </a:solidFill>
            </a:endParaRPr>
          </a:p>
          <a:p>
            <a:pPr indent="0" lvl="0" marL="0" rtl="0" algn="ctr">
              <a:spcBef>
                <a:spcPts val="0"/>
              </a:spcBef>
              <a:spcAft>
                <a:spcPts val="0"/>
              </a:spcAft>
              <a:buNone/>
            </a:pPr>
            <a:r>
              <a:rPr b="1" lang="fr" sz="1200">
                <a:solidFill>
                  <a:srgbClr val="E73937"/>
                </a:solidFill>
              </a:rPr>
              <a:t>port ( external)</a:t>
            </a:r>
            <a:endParaRPr b="1" sz="1200">
              <a:solidFill>
                <a:srgbClr val="E73937"/>
              </a:solidFill>
            </a:endParaRPr>
          </a:p>
        </p:txBody>
      </p:sp>
      <p:sp>
        <p:nvSpPr>
          <p:cNvPr id="220" name="Google Shape;220;p29"/>
          <p:cNvSpPr txBox="1"/>
          <p:nvPr/>
        </p:nvSpPr>
        <p:spPr>
          <a:xfrm>
            <a:off x="5867425" y="4092750"/>
            <a:ext cx="129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E73937"/>
                </a:solidFill>
              </a:rPr>
              <a:t>Container port ( internal)</a:t>
            </a:r>
            <a:endParaRPr b="1" sz="1200">
              <a:solidFill>
                <a:srgbClr val="E73937"/>
              </a:solidFill>
            </a:endParaRPr>
          </a:p>
        </p:txBody>
      </p:sp>
      <p:sp>
        <p:nvSpPr>
          <p:cNvPr id="221" name="Google Shape;221;p29"/>
          <p:cNvSpPr/>
          <p:nvPr/>
        </p:nvSpPr>
        <p:spPr>
          <a:xfrm>
            <a:off x="5295700" y="3806250"/>
            <a:ext cx="172200" cy="27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9"/>
          <p:cNvSpPr/>
          <p:nvPr/>
        </p:nvSpPr>
        <p:spPr>
          <a:xfrm rot="-1619750">
            <a:off x="5878376" y="3803508"/>
            <a:ext cx="160599" cy="274373"/>
          </a:xfrm>
          <a:prstGeom prst="upArrow">
            <a:avLst>
              <a:gd fmla="val 50000" name="adj1"/>
              <a:gd fmla="val 814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nvSpPr>
        <p:spPr>
          <a:xfrm>
            <a:off x="2989275" y="428250"/>
            <a:ext cx="394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Multi-Container Applications</a:t>
            </a:r>
            <a:endParaRPr b="1" sz="1900">
              <a:solidFill>
                <a:srgbClr val="2A4194"/>
              </a:solidFill>
            </a:endParaRPr>
          </a:p>
        </p:txBody>
      </p:sp>
      <p:pic>
        <p:nvPicPr>
          <p:cNvPr id="228" name="Google Shape;228;p30"/>
          <p:cNvPicPr preferRelativeResize="0"/>
          <p:nvPr/>
        </p:nvPicPr>
        <p:blipFill>
          <a:blip r:embed="rId3">
            <a:alphaModFix/>
          </a:blip>
          <a:stretch>
            <a:fillRect/>
          </a:stretch>
        </p:blipFill>
        <p:spPr>
          <a:xfrm>
            <a:off x="1135463" y="971550"/>
            <a:ext cx="7329769" cy="3933450"/>
          </a:xfrm>
          <a:prstGeom prst="rect">
            <a:avLst/>
          </a:prstGeom>
          <a:noFill/>
          <a:ln>
            <a:noFill/>
          </a:ln>
        </p:spPr>
      </p:pic>
      <p:sp>
        <p:nvSpPr>
          <p:cNvPr id="229" name="Google Shape;229;p30"/>
          <p:cNvSpPr txBox="1"/>
          <p:nvPr/>
        </p:nvSpPr>
        <p:spPr>
          <a:xfrm>
            <a:off x="4495429" y="3486150"/>
            <a:ext cx="104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2A4194"/>
                </a:solidFill>
              </a:rPr>
              <a:t>Catalog</a:t>
            </a:r>
            <a:endParaRPr sz="1100">
              <a:solidFill>
                <a:srgbClr val="2A4194"/>
              </a:solidFill>
            </a:endParaRPr>
          </a:p>
        </p:txBody>
      </p:sp>
      <p:sp>
        <p:nvSpPr>
          <p:cNvPr id="230" name="Google Shape;230;p30"/>
          <p:cNvSpPr txBox="1"/>
          <p:nvPr/>
        </p:nvSpPr>
        <p:spPr>
          <a:xfrm>
            <a:off x="5387024" y="3486150"/>
            <a:ext cx="1242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2A4194"/>
                </a:solidFill>
              </a:rPr>
              <a:t>Shopping cart</a:t>
            </a:r>
            <a:endParaRPr sz="1100">
              <a:solidFill>
                <a:srgbClr val="2A4194"/>
              </a:solidFill>
            </a:endParaRPr>
          </a:p>
        </p:txBody>
      </p:sp>
      <p:sp>
        <p:nvSpPr>
          <p:cNvPr id="231" name="Google Shape;231;p30"/>
          <p:cNvSpPr txBox="1"/>
          <p:nvPr/>
        </p:nvSpPr>
        <p:spPr>
          <a:xfrm>
            <a:off x="6423854" y="3486150"/>
            <a:ext cx="104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2A4194"/>
                </a:solidFill>
              </a:rPr>
              <a:t>Discount</a:t>
            </a:r>
            <a:endParaRPr sz="1100">
              <a:solidFill>
                <a:srgbClr val="2A4194"/>
              </a:solidFill>
            </a:endParaRPr>
          </a:p>
        </p:txBody>
      </p:sp>
      <p:sp>
        <p:nvSpPr>
          <p:cNvPr id="232" name="Google Shape;232;p30"/>
          <p:cNvSpPr txBox="1"/>
          <p:nvPr/>
        </p:nvSpPr>
        <p:spPr>
          <a:xfrm>
            <a:off x="7338504" y="3486150"/>
            <a:ext cx="104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2A4194"/>
                </a:solidFill>
              </a:rPr>
              <a:t>Ordering</a:t>
            </a:r>
            <a:endParaRPr sz="1100">
              <a:solidFill>
                <a:srgbClr val="2A419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nvSpPr>
        <p:spPr>
          <a:xfrm>
            <a:off x="580117" y="1123950"/>
            <a:ext cx="3121200" cy="3540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2A4194"/>
                </a:solidFill>
              </a:rPr>
              <a:t>Bridge Network: Like a Private Club</a:t>
            </a:r>
            <a:endParaRPr b="1" sz="1100">
              <a:solidFill>
                <a:srgbClr val="2A4194"/>
              </a:solidFill>
            </a:endParaRPr>
          </a:p>
        </p:txBody>
      </p:sp>
      <p:sp>
        <p:nvSpPr>
          <p:cNvPr id="238" name="Google Shape;238;p31"/>
          <p:cNvSpPr txBox="1"/>
          <p:nvPr/>
        </p:nvSpPr>
        <p:spPr>
          <a:xfrm>
            <a:off x="5392403" y="1123950"/>
            <a:ext cx="2916300" cy="3540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2A4194"/>
                </a:solidFill>
              </a:rPr>
              <a:t>Host Network: Sharing the Stage</a:t>
            </a:r>
            <a:endParaRPr b="1" sz="900">
              <a:solidFill>
                <a:srgbClr val="2A4194"/>
              </a:solidFill>
            </a:endParaRPr>
          </a:p>
        </p:txBody>
      </p:sp>
      <p:sp>
        <p:nvSpPr>
          <p:cNvPr id="239" name="Google Shape;239;p31"/>
          <p:cNvSpPr txBox="1"/>
          <p:nvPr/>
        </p:nvSpPr>
        <p:spPr>
          <a:xfrm>
            <a:off x="580350" y="3181350"/>
            <a:ext cx="3121200" cy="3540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2A4194"/>
                </a:solidFill>
              </a:rPr>
              <a:t>Overlay Network: Long-Distance Calls</a:t>
            </a:r>
            <a:endParaRPr b="1" sz="1100">
              <a:solidFill>
                <a:srgbClr val="2A4194"/>
              </a:solidFill>
            </a:endParaRPr>
          </a:p>
        </p:txBody>
      </p:sp>
      <p:sp>
        <p:nvSpPr>
          <p:cNvPr id="240" name="Google Shape;240;p31"/>
          <p:cNvSpPr txBox="1"/>
          <p:nvPr/>
        </p:nvSpPr>
        <p:spPr>
          <a:xfrm>
            <a:off x="2836875" y="428250"/>
            <a:ext cx="318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Networking</a:t>
            </a:r>
            <a:endParaRPr b="1" sz="1900">
              <a:solidFill>
                <a:srgbClr val="2A4194"/>
              </a:solidFill>
            </a:endParaRPr>
          </a:p>
        </p:txBody>
      </p:sp>
      <p:sp>
        <p:nvSpPr>
          <p:cNvPr id="241" name="Google Shape;241;p31"/>
          <p:cNvSpPr txBox="1"/>
          <p:nvPr/>
        </p:nvSpPr>
        <p:spPr>
          <a:xfrm>
            <a:off x="5320925" y="3181350"/>
            <a:ext cx="3109200" cy="3540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solidFill>
                  <a:srgbClr val="2A4194"/>
                </a:solidFill>
              </a:rPr>
              <a:t>None Network: Total Isolation</a:t>
            </a:r>
            <a:endParaRPr b="1" sz="1100">
              <a:solidFill>
                <a:srgbClr val="2A4194"/>
              </a:solidFill>
            </a:endParaRPr>
          </a:p>
        </p:txBody>
      </p:sp>
      <p:pic>
        <p:nvPicPr>
          <p:cNvPr id="242" name="Google Shape;242;p31"/>
          <p:cNvPicPr preferRelativeResize="0"/>
          <p:nvPr/>
        </p:nvPicPr>
        <p:blipFill>
          <a:blip r:embed="rId3">
            <a:alphaModFix/>
          </a:blip>
          <a:stretch>
            <a:fillRect/>
          </a:stretch>
        </p:blipFill>
        <p:spPr>
          <a:xfrm>
            <a:off x="5383925" y="131313"/>
            <a:ext cx="2160150" cy="918475"/>
          </a:xfrm>
          <a:prstGeom prst="rect">
            <a:avLst/>
          </a:prstGeom>
          <a:noFill/>
          <a:ln>
            <a:noFill/>
          </a:ln>
        </p:spPr>
      </p:pic>
      <p:sp>
        <p:nvSpPr>
          <p:cNvPr id="243" name="Google Shape;243;p31"/>
          <p:cNvSpPr txBox="1"/>
          <p:nvPr/>
        </p:nvSpPr>
        <p:spPr>
          <a:xfrm>
            <a:off x="491022" y="1560450"/>
            <a:ext cx="3507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073763"/>
                </a:solidFill>
              </a:rPr>
              <a:t>It’s like a private network in your system, perfect for containers that need to talk to each other on the same host.</a:t>
            </a:r>
            <a:endParaRPr sz="1100">
              <a:solidFill>
                <a:srgbClr val="073763"/>
              </a:solidFill>
            </a:endParaRPr>
          </a:p>
          <a:p>
            <a:pPr indent="0" lvl="0" marL="0" rtl="0" algn="l">
              <a:spcBef>
                <a:spcPts val="0"/>
              </a:spcBef>
              <a:spcAft>
                <a:spcPts val="0"/>
              </a:spcAft>
              <a:buNone/>
            </a:pPr>
            <a:r>
              <a:rPr b="1" lang="fr" sz="1100">
                <a:solidFill>
                  <a:srgbClr val="E73937"/>
                </a:solidFill>
              </a:rPr>
              <a:t>Example</a:t>
            </a:r>
            <a:r>
              <a:rPr lang="fr" sz="1100">
                <a:solidFill>
                  <a:srgbClr val="073763"/>
                </a:solidFill>
              </a:rPr>
              <a:t>: Imagine you have two apps on your laptop, one showing weather and another showing news. They use the Bridge Network to share information and give you a combined weather-news update.</a:t>
            </a:r>
            <a:endParaRPr sz="1100">
              <a:solidFill>
                <a:srgbClr val="073763"/>
              </a:solidFill>
            </a:endParaRPr>
          </a:p>
          <a:p>
            <a:pPr indent="0" lvl="0" marL="0" rtl="0" algn="l">
              <a:spcBef>
                <a:spcPts val="0"/>
              </a:spcBef>
              <a:spcAft>
                <a:spcPts val="0"/>
              </a:spcAft>
              <a:buNone/>
            </a:pPr>
            <a:r>
              <a:t/>
            </a:r>
            <a:endParaRPr sz="1100"/>
          </a:p>
        </p:txBody>
      </p:sp>
      <p:sp>
        <p:nvSpPr>
          <p:cNvPr id="244" name="Google Shape;244;p31"/>
          <p:cNvSpPr txBox="1"/>
          <p:nvPr/>
        </p:nvSpPr>
        <p:spPr>
          <a:xfrm>
            <a:off x="5396349" y="1552100"/>
            <a:ext cx="3356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073763"/>
                </a:solidFill>
              </a:rPr>
              <a:t>The Host Network is like giving a container a VIP pass to use the same network your computer is using. It’s super-fast because there’s no middleman.</a:t>
            </a:r>
            <a:endParaRPr sz="1100">
              <a:solidFill>
                <a:srgbClr val="073763"/>
              </a:solidFill>
            </a:endParaRPr>
          </a:p>
          <a:p>
            <a:pPr indent="0" lvl="0" marL="0" rtl="0" algn="l">
              <a:spcBef>
                <a:spcPts val="0"/>
              </a:spcBef>
              <a:spcAft>
                <a:spcPts val="0"/>
              </a:spcAft>
              <a:buNone/>
            </a:pPr>
            <a:r>
              <a:rPr b="1" lang="fr" sz="1100">
                <a:solidFill>
                  <a:srgbClr val="E73937"/>
                </a:solidFill>
              </a:rPr>
              <a:t>Example</a:t>
            </a:r>
            <a:r>
              <a:rPr lang="fr" sz="1100">
                <a:solidFill>
                  <a:srgbClr val="073763"/>
                </a:solidFill>
              </a:rPr>
              <a:t>: You have a high-speed trading app in a container. It uses the Host Network to get stock prices as fast as possible.</a:t>
            </a:r>
            <a:endParaRPr sz="1100">
              <a:solidFill>
                <a:srgbClr val="073763"/>
              </a:solidFill>
            </a:endParaRPr>
          </a:p>
          <a:p>
            <a:pPr indent="0" lvl="0" marL="0" rtl="0" algn="l">
              <a:spcBef>
                <a:spcPts val="0"/>
              </a:spcBef>
              <a:spcAft>
                <a:spcPts val="0"/>
              </a:spcAft>
              <a:buNone/>
            </a:pPr>
            <a:r>
              <a:t/>
            </a:r>
            <a:endParaRPr sz="1100">
              <a:solidFill>
                <a:srgbClr val="073763"/>
              </a:solidFill>
            </a:endParaRPr>
          </a:p>
        </p:txBody>
      </p:sp>
      <p:sp>
        <p:nvSpPr>
          <p:cNvPr id="245" name="Google Shape;245;p31"/>
          <p:cNvSpPr txBox="1"/>
          <p:nvPr/>
        </p:nvSpPr>
        <p:spPr>
          <a:xfrm>
            <a:off x="491022" y="3630900"/>
            <a:ext cx="3507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073763"/>
                </a:solidFill>
              </a:rPr>
              <a:t>long-distance call between containers on different computers. Even if they are far apart, they can still talk to each other.</a:t>
            </a:r>
            <a:endParaRPr sz="1100">
              <a:solidFill>
                <a:srgbClr val="073763"/>
              </a:solidFill>
            </a:endParaRPr>
          </a:p>
          <a:p>
            <a:pPr indent="0" lvl="0" marL="0" rtl="0" algn="l">
              <a:spcBef>
                <a:spcPts val="0"/>
              </a:spcBef>
              <a:spcAft>
                <a:spcPts val="0"/>
              </a:spcAft>
              <a:buNone/>
            </a:pPr>
            <a:r>
              <a:rPr b="1" lang="fr" sz="1100">
                <a:solidFill>
                  <a:srgbClr val="E73937"/>
                </a:solidFill>
              </a:rPr>
              <a:t>Example</a:t>
            </a:r>
            <a:r>
              <a:rPr lang="fr" sz="1100">
                <a:solidFill>
                  <a:srgbClr val="073763"/>
                </a:solidFill>
              </a:rPr>
              <a:t>: Your app is so popular that it’s running on many computers in different places. The Overlay Network helps parts of your app on one computer talk to parts on another.</a:t>
            </a:r>
            <a:endParaRPr sz="1100">
              <a:solidFill>
                <a:srgbClr val="073763"/>
              </a:solidFill>
            </a:endParaRPr>
          </a:p>
        </p:txBody>
      </p:sp>
      <p:sp>
        <p:nvSpPr>
          <p:cNvPr id="246" name="Google Shape;246;p31"/>
          <p:cNvSpPr txBox="1"/>
          <p:nvPr/>
        </p:nvSpPr>
        <p:spPr>
          <a:xfrm>
            <a:off x="5320934" y="3658375"/>
            <a:ext cx="3507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073763"/>
                </a:solidFill>
              </a:rPr>
              <a:t>The None Network is for containers that want to be left alone. They don’t talk to anyone, not even other containers.</a:t>
            </a:r>
            <a:endParaRPr sz="1100">
              <a:solidFill>
                <a:srgbClr val="073763"/>
              </a:solidFill>
            </a:endParaRPr>
          </a:p>
          <a:p>
            <a:pPr indent="0" lvl="0" marL="0" rtl="0" algn="l">
              <a:spcBef>
                <a:spcPts val="0"/>
              </a:spcBef>
              <a:spcAft>
                <a:spcPts val="0"/>
              </a:spcAft>
              <a:buNone/>
            </a:pPr>
            <a:r>
              <a:rPr b="1" lang="fr" sz="1100">
                <a:solidFill>
                  <a:srgbClr val="E73937"/>
                </a:solidFill>
              </a:rPr>
              <a:t>Example</a:t>
            </a:r>
            <a:r>
              <a:rPr lang="fr" sz="1100">
                <a:solidFill>
                  <a:srgbClr val="073763"/>
                </a:solidFill>
              </a:rPr>
              <a:t>: You have a container doing complex math calculations. It doesn’t need the internet or to talk to other apps, so it uses the None Network.</a:t>
            </a:r>
            <a:endParaRPr sz="1100">
              <a:solidFill>
                <a:srgbClr val="07376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nvSpPr>
        <p:spPr>
          <a:xfrm>
            <a:off x="2737950" y="592300"/>
            <a:ext cx="412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networks</a:t>
            </a:r>
            <a:endParaRPr b="1" sz="1900">
              <a:solidFill>
                <a:srgbClr val="2A4194"/>
              </a:solidFill>
            </a:endParaRPr>
          </a:p>
        </p:txBody>
      </p:sp>
      <p:sp>
        <p:nvSpPr>
          <p:cNvPr id="252" name="Google Shape;252;p32"/>
          <p:cNvSpPr txBox="1"/>
          <p:nvPr/>
        </p:nvSpPr>
        <p:spPr>
          <a:xfrm>
            <a:off x="422925" y="1459650"/>
            <a:ext cx="5858700" cy="2986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Create a user-defined network</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network create &lt;network_name&gt;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List networks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network ls</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Connect a container to a network</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network connect &lt;network_name&gt; &lt;container_name/id&gt;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Disconnect a container from a network</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network disconnect &lt;network_name&gt; &lt;container_name/id&gt;</a:t>
            </a:r>
            <a:endParaRPr b="1">
              <a:solidFill>
                <a:srgbClr val="2A4194"/>
              </a:solidFill>
            </a:endParaRPr>
          </a:p>
          <a:p>
            <a:pPr indent="0" lvl="0" marL="0" rtl="0" algn="just">
              <a:lnSpc>
                <a:spcPct val="150000"/>
              </a:lnSpc>
              <a:spcBef>
                <a:spcPts val="0"/>
              </a:spcBef>
              <a:spcAft>
                <a:spcPts val="0"/>
              </a:spcAft>
              <a:buNone/>
            </a:pPr>
            <a:r>
              <a:t/>
            </a:r>
            <a:endParaRPr b="1">
              <a:solidFill>
                <a:srgbClr val="2A4194"/>
              </a:solidFill>
            </a:endParaRPr>
          </a:p>
        </p:txBody>
      </p:sp>
      <p:pic>
        <p:nvPicPr>
          <p:cNvPr id="253" name="Google Shape;253;p32"/>
          <p:cNvPicPr preferRelativeResize="0"/>
          <p:nvPr/>
        </p:nvPicPr>
        <p:blipFill>
          <a:blip r:embed="rId3">
            <a:alphaModFix/>
          </a:blip>
          <a:stretch>
            <a:fillRect/>
          </a:stretch>
        </p:blipFill>
        <p:spPr>
          <a:xfrm>
            <a:off x="5714915" y="957879"/>
            <a:ext cx="3286459" cy="322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3141675" y="352050"/>
            <a:ext cx="318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Compose</a:t>
            </a:r>
            <a:endParaRPr b="1" sz="1900">
              <a:solidFill>
                <a:srgbClr val="2A4194"/>
              </a:solidFill>
            </a:endParaRPr>
          </a:p>
        </p:txBody>
      </p:sp>
      <p:pic>
        <p:nvPicPr>
          <p:cNvPr id="259" name="Google Shape;259;p33"/>
          <p:cNvPicPr preferRelativeResize="0"/>
          <p:nvPr/>
        </p:nvPicPr>
        <p:blipFill>
          <a:blip r:embed="rId3">
            <a:alphaModFix/>
          </a:blip>
          <a:stretch>
            <a:fillRect/>
          </a:stretch>
        </p:blipFill>
        <p:spPr>
          <a:xfrm>
            <a:off x="5494475" y="275850"/>
            <a:ext cx="1355499" cy="657900"/>
          </a:xfrm>
          <a:prstGeom prst="rect">
            <a:avLst/>
          </a:prstGeom>
          <a:noFill/>
          <a:ln>
            <a:noFill/>
          </a:ln>
        </p:spPr>
      </p:pic>
      <p:pic>
        <p:nvPicPr>
          <p:cNvPr id="260" name="Google Shape;260;p33"/>
          <p:cNvPicPr preferRelativeResize="0"/>
          <p:nvPr/>
        </p:nvPicPr>
        <p:blipFill>
          <a:blip r:embed="rId4">
            <a:alphaModFix/>
          </a:blip>
          <a:stretch>
            <a:fillRect/>
          </a:stretch>
        </p:blipFill>
        <p:spPr>
          <a:xfrm>
            <a:off x="765775" y="2414114"/>
            <a:ext cx="7611850" cy="2144073"/>
          </a:xfrm>
          <a:prstGeom prst="rect">
            <a:avLst/>
          </a:prstGeom>
          <a:noFill/>
          <a:ln>
            <a:noFill/>
          </a:ln>
        </p:spPr>
      </p:pic>
      <p:sp>
        <p:nvSpPr>
          <p:cNvPr id="261" name="Google Shape;261;p33"/>
          <p:cNvSpPr txBox="1"/>
          <p:nvPr/>
        </p:nvSpPr>
        <p:spPr>
          <a:xfrm>
            <a:off x="684700" y="4476750"/>
            <a:ext cx="197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1C4587"/>
                </a:solidFill>
              </a:rPr>
              <a:t>Single host deployment</a:t>
            </a:r>
            <a:endParaRPr sz="1200">
              <a:solidFill>
                <a:srgbClr val="1C4587"/>
              </a:solidFill>
            </a:endParaRPr>
          </a:p>
        </p:txBody>
      </p:sp>
      <p:sp>
        <p:nvSpPr>
          <p:cNvPr id="262" name="Google Shape;262;p33"/>
          <p:cNvSpPr txBox="1"/>
          <p:nvPr/>
        </p:nvSpPr>
        <p:spPr>
          <a:xfrm>
            <a:off x="2742500" y="4494900"/>
            <a:ext cx="217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1C4587"/>
                </a:solidFill>
              </a:rPr>
              <a:t>Quick and easy configuration</a:t>
            </a:r>
            <a:endParaRPr sz="1200">
              <a:solidFill>
                <a:srgbClr val="1C4587"/>
              </a:solidFill>
            </a:endParaRPr>
          </a:p>
        </p:txBody>
      </p:sp>
      <p:sp>
        <p:nvSpPr>
          <p:cNvPr id="263" name="Google Shape;263;p33"/>
          <p:cNvSpPr txBox="1"/>
          <p:nvPr/>
        </p:nvSpPr>
        <p:spPr>
          <a:xfrm>
            <a:off x="5061187" y="4494900"/>
            <a:ext cx="135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1C4587"/>
                </a:solidFill>
              </a:rPr>
              <a:t>High </a:t>
            </a:r>
            <a:r>
              <a:rPr lang="fr" sz="1200">
                <a:solidFill>
                  <a:srgbClr val="1C4587"/>
                </a:solidFill>
              </a:rPr>
              <a:t>productivity</a:t>
            </a:r>
            <a:endParaRPr sz="1200">
              <a:solidFill>
                <a:srgbClr val="1C4587"/>
              </a:solidFill>
            </a:endParaRPr>
          </a:p>
        </p:txBody>
      </p:sp>
      <p:sp>
        <p:nvSpPr>
          <p:cNvPr id="264" name="Google Shape;264;p33"/>
          <p:cNvSpPr txBox="1"/>
          <p:nvPr/>
        </p:nvSpPr>
        <p:spPr>
          <a:xfrm>
            <a:off x="6829899" y="4494900"/>
            <a:ext cx="135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rgbClr val="1C4587"/>
                </a:solidFill>
              </a:rPr>
              <a:t>Security</a:t>
            </a:r>
            <a:endParaRPr sz="1200">
              <a:solidFill>
                <a:srgbClr val="1C4587"/>
              </a:solidFill>
            </a:endParaRPr>
          </a:p>
        </p:txBody>
      </p:sp>
      <p:pic>
        <p:nvPicPr>
          <p:cNvPr id="265" name="Google Shape;265;p33"/>
          <p:cNvPicPr preferRelativeResize="0"/>
          <p:nvPr/>
        </p:nvPicPr>
        <p:blipFill>
          <a:blip r:embed="rId5">
            <a:alphaModFix/>
          </a:blip>
          <a:stretch>
            <a:fillRect/>
          </a:stretch>
        </p:blipFill>
        <p:spPr>
          <a:xfrm>
            <a:off x="913399" y="1368838"/>
            <a:ext cx="2895913" cy="657900"/>
          </a:xfrm>
          <a:prstGeom prst="rect">
            <a:avLst/>
          </a:prstGeom>
          <a:noFill/>
          <a:ln>
            <a:noFill/>
          </a:ln>
        </p:spPr>
      </p:pic>
      <p:sp>
        <p:nvSpPr>
          <p:cNvPr id="266" name="Google Shape;266;p33"/>
          <p:cNvSpPr/>
          <p:nvPr/>
        </p:nvSpPr>
        <p:spPr>
          <a:xfrm>
            <a:off x="4286625" y="1657350"/>
            <a:ext cx="1590600" cy="8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3"/>
          <p:cNvSpPr txBox="1"/>
          <p:nvPr/>
        </p:nvSpPr>
        <p:spPr>
          <a:xfrm>
            <a:off x="610199" y="1945475"/>
            <a:ext cx="135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C4587"/>
                </a:solidFill>
              </a:rPr>
              <a:t>Frontend dockerfile </a:t>
            </a:r>
            <a:endParaRPr sz="1100">
              <a:solidFill>
                <a:srgbClr val="1C4587"/>
              </a:solidFill>
            </a:endParaRPr>
          </a:p>
        </p:txBody>
      </p:sp>
      <p:sp>
        <p:nvSpPr>
          <p:cNvPr id="268" name="Google Shape;268;p33"/>
          <p:cNvSpPr txBox="1"/>
          <p:nvPr/>
        </p:nvSpPr>
        <p:spPr>
          <a:xfrm>
            <a:off x="1607549" y="1945475"/>
            <a:ext cx="135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C4587"/>
                </a:solidFill>
              </a:rPr>
              <a:t>Backend</a:t>
            </a:r>
            <a:r>
              <a:rPr lang="fr" sz="1100">
                <a:solidFill>
                  <a:srgbClr val="1C4587"/>
                </a:solidFill>
              </a:rPr>
              <a:t> dockerfile </a:t>
            </a:r>
            <a:endParaRPr sz="1100">
              <a:solidFill>
                <a:srgbClr val="1C4587"/>
              </a:solidFill>
            </a:endParaRPr>
          </a:p>
        </p:txBody>
      </p:sp>
      <p:sp>
        <p:nvSpPr>
          <p:cNvPr id="269" name="Google Shape;269;p33"/>
          <p:cNvSpPr txBox="1"/>
          <p:nvPr/>
        </p:nvSpPr>
        <p:spPr>
          <a:xfrm>
            <a:off x="2778824" y="1945475"/>
            <a:ext cx="135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C4587"/>
                </a:solidFill>
              </a:rPr>
              <a:t>Database</a:t>
            </a:r>
            <a:r>
              <a:rPr lang="fr" sz="1100">
                <a:solidFill>
                  <a:srgbClr val="1C4587"/>
                </a:solidFill>
              </a:rPr>
              <a:t> dockerfile </a:t>
            </a:r>
            <a:endParaRPr sz="1100">
              <a:solidFill>
                <a:srgbClr val="1C4587"/>
              </a:solidFill>
            </a:endParaRPr>
          </a:p>
        </p:txBody>
      </p:sp>
      <p:pic>
        <p:nvPicPr>
          <p:cNvPr id="270" name="Google Shape;270;p33"/>
          <p:cNvPicPr preferRelativeResize="0"/>
          <p:nvPr/>
        </p:nvPicPr>
        <p:blipFill>
          <a:blip r:embed="rId6">
            <a:alphaModFix/>
          </a:blip>
          <a:stretch>
            <a:fillRect/>
          </a:stretch>
        </p:blipFill>
        <p:spPr>
          <a:xfrm>
            <a:off x="6224450" y="1146100"/>
            <a:ext cx="987453" cy="1197049"/>
          </a:xfrm>
          <a:prstGeom prst="rect">
            <a:avLst/>
          </a:prstGeom>
          <a:noFill/>
          <a:ln>
            <a:noFill/>
          </a:ln>
        </p:spPr>
      </p:pic>
      <p:sp>
        <p:nvSpPr>
          <p:cNvPr id="271" name="Google Shape;271;p33"/>
          <p:cNvSpPr txBox="1"/>
          <p:nvPr/>
        </p:nvSpPr>
        <p:spPr>
          <a:xfrm>
            <a:off x="7323674" y="1440150"/>
            <a:ext cx="135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C4587"/>
                </a:solidFill>
              </a:rPr>
              <a:t>A yaml compose file</a:t>
            </a:r>
            <a:endParaRPr sz="11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nvSpPr>
        <p:spPr>
          <a:xfrm>
            <a:off x="2737950" y="592300"/>
            <a:ext cx="412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C</a:t>
            </a:r>
            <a:r>
              <a:rPr b="1" lang="fr" sz="1900">
                <a:solidFill>
                  <a:srgbClr val="2A4194"/>
                </a:solidFill>
              </a:rPr>
              <a:t>ompose</a:t>
            </a:r>
            <a:endParaRPr b="1" sz="1900">
              <a:solidFill>
                <a:srgbClr val="2A4194"/>
              </a:solidFill>
            </a:endParaRPr>
          </a:p>
        </p:txBody>
      </p:sp>
      <p:sp>
        <p:nvSpPr>
          <p:cNvPr id="277" name="Google Shape;277;p34"/>
          <p:cNvSpPr txBox="1"/>
          <p:nvPr/>
        </p:nvSpPr>
        <p:spPr>
          <a:xfrm>
            <a:off x="597225" y="1200150"/>
            <a:ext cx="58587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Start services defined in docker compose file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docker-compose up</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Stop and remove services defined in docker compose file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compose down</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List services in compose file and their status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compose ps</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View logs for a specific service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compose logs &lt;service_name&gt;</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Run a command in a running service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compose exec &lt;service_name&gt; &lt;command&gt;</a:t>
            </a:r>
            <a:endParaRPr b="1">
              <a:solidFill>
                <a:srgbClr val="1C4587"/>
              </a:solidFill>
            </a:endParaRPr>
          </a:p>
        </p:txBody>
      </p:sp>
      <p:pic>
        <p:nvPicPr>
          <p:cNvPr id="278" name="Google Shape;278;p34"/>
          <p:cNvPicPr preferRelativeResize="0"/>
          <p:nvPr/>
        </p:nvPicPr>
        <p:blipFill>
          <a:blip r:embed="rId3">
            <a:alphaModFix/>
          </a:blip>
          <a:stretch>
            <a:fillRect/>
          </a:stretch>
        </p:blipFill>
        <p:spPr>
          <a:xfrm>
            <a:off x="5333138" y="2003450"/>
            <a:ext cx="3810874" cy="182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nvSpPr>
        <p:spPr>
          <a:xfrm>
            <a:off x="3141675" y="580650"/>
            <a:ext cx="318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Volumes</a:t>
            </a:r>
            <a:endParaRPr b="1" sz="1900">
              <a:solidFill>
                <a:srgbClr val="2A4194"/>
              </a:solidFill>
            </a:endParaRPr>
          </a:p>
        </p:txBody>
      </p:sp>
      <p:pic>
        <p:nvPicPr>
          <p:cNvPr id="284" name="Google Shape;284;p35"/>
          <p:cNvPicPr preferRelativeResize="0"/>
          <p:nvPr/>
        </p:nvPicPr>
        <p:blipFill>
          <a:blip r:embed="rId3">
            <a:alphaModFix/>
          </a:blip>
          <a:stretch>
            <a:fillRect/>
          </a:stretch>
        </p:blipFill>
        <p:spPr>
          <a:xfrm>
            <a:off x="231713" y="1263300"/>
            <a:ext cx="3649777" cy="1890805"/>
          </a:xfrm>
          <a:prstGeom prst="rect">
            <a:avLst/>
          </a:prstGeom>
          <a:noFill/>
          <a:ln>
            <a:noFill/>
          </a:ln>
        </p:spPr>
      </p:pic>
      <p:pic>
        <p:nvPicPr>
          <p:cNvPr id="285" name="Google Shape;285;p35"/>
          <p:cNvPicPr preferRelativeResize="0"/>
          <p:nvPr/>
        </p:nvPicPr>
        <p:blipFill>
          <a:blip r:embed="rId4">
            <a:alphaModFix/>
          </a:blip>
          <a:stretch>
            <a:fillRect/>
          </a:stretch>
        </p:blipFill>
        <p:spPr>
          <a:xfrm>
            <a:off x="2664680" y="1876045"/>
            <a:ext cx="477000" cy="477000"/>
          </a:xfrm>
          <a:prstGeom prst="rect">
            <a:avLst/>
          </a:prstGeom>
          <a:noFill/>
          <a:ln>
            <a:noFill/>
          </a:ln>
        </p:spPr>
      </p:pic>
      <p:pic>
        <p:nvPicPr>
          <p:cNvPr id="286" name="Google Shape;286;p35"/>
          <p:cNvPicPr preferRelativeResize="0"/>
          <p:nvPr/>
        </p:nvPicPr>
        <p:blipFill>
          <a:blip r:embed="rId5">
            <a:alphaModFix/>
          </a:blip>
          <a:stretch>
            <a:fillRect/>
          </a:stretch>
        </p:blipFill>
        <p:spPr>
          <a:xfrm>
            <a:off x="4461650" y="1057649"/>
            <a:ext cx="4300221" cy="2162699"/>
          </a:xfrm>
          <a:prstGeom prst="rect">
            <a:avLst/>
          </a:prstGeom>
          <a:noFill/>
          <a:ln>
            <a:noFill/>
          </a:ln>
        </p:spPr>
      </p:pic>
      <p:pic>
        <p:nvPicPr>
          <p:cNvPr id="287" name="Google Shape;287;p35"/>
          <p:cNvPicPr preferRelativeResize="0"/>
          <p:nvPr/>
        </p:nvPicPr>
        <p:blipFill>
          <a:blip r:embed="rId6">
            <a:alphaModFix/>
          </a:blip>
          <a:stretch>
            <a:fillRect/>
          </a:stretch>
        </p:blipFill>
        <p:spPr>
          <a:xfrm>
            <a:off x="6661700" y="3016568"/>
            <a:ext cx="1978200" cy="1888381"/>
          </a:xfrm>
          <a:prstGeom prst="rect">
            <a:avLst/>
          </a:prstGeom>
          <a:noFill/>
          <a:ln>
            <a:noFill/>
          </a:ln>
        </p:spPr>
      </p:pic>
      <p:sp>
        <p:nvSpPr>
          <p:cNvPr id="288" name="Google Shape;288;p35"/>
          <p:cNvSpPr txBox="1"/>
          <p:nvPr/>
        </p:nvSpPr>
        <p:spPr>
          <a:xfrm>
            <a:off x="4800350" y="3785600"/>
            <a:ext cx="1978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E73937"/>
                </a:solidFill>
              </a:rPr>
              <a:t>Where to store the backup ?</a:t>
            </a:r>
            <a:endParaRPr b="1" sz="1200">
              <a:solidFill>
                <a:srgbClr val="E73937"/>
              </a:solidFill>
            </a:endParaRPr>
          </a:p>
        </p:txBody>
      </p:sp>
      <p:sp>
        <p:nvSpPr>
          <p:cNvPr id="289" name="Google Shape;289;p35"/>
          <p:cNvSpPr txBox="1"/>
          <p:nvPr/>
        </p:nvSpPr>
        <p:spPr>
          <a:xfrm>
            <a:off x="456100" y="3568700"/>
            <a:ext cx="37551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Loss of Critical User </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Data Interruption in Service and Downtime</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Compromised Data Integrity and Reliability</a:t>
            </a:r>
            <a:endParaRPr b="1" sz="1200">
              <a:solidFill>
                <a:srgbClr val="1C4587"/>
              </a:solidFill>
            </a:endParaRPr>
          </a:p>
          <a:p>
            <a:pPr indent="0" lvl="0" marL="457200" rtl="0" algn="l">
              <a:spcBef>
                <a:spcPts val="0"/>
              </a:spcBef>
              <a:spcAft>
                <a:spcPts val="0"/>
              </a:spcAft>
              <a:buNone/>
            </a:pPr>
            <a:r>
              <a:t/>
            </a:r>
            <a:endParaRPr b="1" sz="12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8"/>
          <p:cNvSpPr txBox="1"/>
          <p:nvPr/>
        </p:nvSpPr>
        <p:spPr>
          <a:xfrm>
            <a:off x="684750" y="976950"/>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Overview _ what we will cover ?</a:t>
            </a:r>
            <a:endParaRPr b="1" sz="1900">
              <a:solidFill>
                <a:srgbClr val="2A4194"/>
              </a:solidFill>
            </a:endParaRPr>
          </a:p>
        </p:txBody>
      </p:sp>
      <p:sp>
        <p:nvSpPr>
          <p:cNvPr id="68" name="Google Shape;68;p18"/>
          <p:cNvSpPr txBox="1"/>
          <p:nvPr/>
        </p:nvSpPr>
        <p:spPr>
          <a:xfrm>
            <a:off x="623250" y="1658950"/>
            <a:ext cx="37935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E73937"/>
              </a:buClr>
              <a:buSzPts val="1400"/>
              <a:buChar char="●"/>
            </a:pPr>
            <a:r>
              <a:rPr lang="fr">
                <a:solidFill>
                  <a:srgbClr val="2A4194"/>
                </a:solidFill>
              </a:rPr>
              <a:t>What is Docker ?</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What is an Image ?</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What is a container ?</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Docker Architecture</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Container vs VM</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Docker Networking</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Docker Compose</a:t>
            </a:r>
            <a:endParaRPr>
              <a:solidFill>
                <a:srgbClr val="2A4194"/>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Docker Volumes and Data Persistence</a:t>
            </a:r>
            <a:endParaRPr>
              <a:solidFill>
                <a:srgbClr val="2A4194"/>
              </a:solidFill>
            </a:endParaRPr>
          </a:p>
          <a:p>
            <a:pPr indent="0" lvl="0" marL="457200" rtl="0" algn="l">
              <a:lnSpc>
                <a:spcPct val="150000"/>
              </a:lnSpc>
              <a:spcBef>
                <a:spcPts val="0"/>
              </a:spcBef>
              <a:spcAft>
                <a:spcPts val="0"/>
              </a:spcAft>
              <a:buNone/>
            </a:pPr>
            <a:r>
              <a:t/>
            </a:r>
            <a:endParaRPr>
              <a:solidFill>
                <a:srgbClr val="2A4194"/>
              </a:solidFill>
            </a:endParaRPr>
          </a:p>
        </p:txBody>
      </p:sp>
      <p:pic>
        <p:nvPicPr>
          <p:cNvPr id="69" name="Google Shape;69;p18"/>
          <p:cNvPicPr preferRelativeResize="0"/>
          <p:nvPr/>
        </p:nvPicPr>
        <p:blipFill>
          <a:blip r:embed="rId3">
            <a:alphaModFix/>
          </a:blip>
          <a:stretch>
            <a:fillRect/>
          </a:stretch>
        </p:blipFill>
        <p:spPr>
          <a:xfrm>
            <a:off x="6017513" y="742950"/>
            <a:ext cx="766635" cy="869425"/>
          </a:xfrm>
          <a:prstGeom prst="rect">
            <a:avLst/>
          </a:prstGeom>
          <a:noFill/>
          <a:ln>
            <a:noFill/>
          </a:ln>
        </p:spPr>
      </p:pic>
      <p:sp>
        <p:nvSpPr>
          <p:cNvPr id="70" name="Google Shape;70;p18"/>
          <p:cNvSpPr txBox="1"/>
          <p:nvPr/>
        </p:nvSpPr>
        <p:spPr>
          <a:xfrm>
            <a:off x="4647925" y="1733550"/>
            <a:ext cx="4115400" cy="41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fr" sz="1500">
                <a:solidFill>
                  <a:srgbClr val="E73937"/>
                </a:solidFill>
              </a:rPr>
              <a:t>Demo project</a:t>
            </a:r>
            <a:endParaRPr b="1" sz="1500">
              <a:solidFill>
                <a:srgbClr val="E73937"/>
              </a:solidFill>
            </a:endParaRPr>
          </a:p>
        </p:txBody>
      </p:sp>
      <p:sp>
        <p:nvSpPr>
          <p:cNvPr id="71" name="Google Shape;71;p18"/>
          <p:cNvSpPr txBox="1"/>
          <p:nvPr/>
        </p:nvSpPr>
        <p:spPr>
          <a:xfrm>
            <a:off x="4531900" y="2266950"/>
            <a:ext cx="48048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E73937"/>
              </a:buClr>
              <a:buSzPts val="1400"/>
              <a:buChar char="●"/>
            </a:pPr>
            <a:r>
              <a:rPr lang="fr">
                <a:solidFill>
                  <a:srgbClr val="1C4587"/>
                </a:solidFill>
              </a:rPr>
              <a:t>Develop with Containers</a:t>
            </a:r>
            <a:endParaRPr>
              <a:solidFill>
                <a:srgbClr val="1C4587"/>
              </a:solidFill>
            </a:endParaRPr>
          </a:p>
          <a:p>
            <a:pPr indent="-317500" lvl="0" marL="457200" rtl="0" algn="l">
              <a:lnSpc>
                <a:spcPct val="150000"/>
              </a:lnSpc>
              <a:spcBef>
                <a:spcPts val="0"/>
              </a:spcBef>
              <a:spcAft>
                <a:spcPts val="0"/>
              </a:spcAft>
              <a:buClr>
                <a:srgbClr val="E73937"/>
              </a:buClr>
              <a:buSzPts val="1400"/>
              <a:buChar char="●"/>
            </a:pPr>
            <a:r>
              <a:rPr lang="fr">
                <a:solidFill>
                  <a:srgbClr val="1C4587"/>
                </a:solidFill>
              </a:rPr>
              <a:t>Run multiple containers - Docker Compose</a:t>
            </a:r>
            <a:endParaRPr>
              <a:solidFill>
                <a:srgbClr val="1C4587"/>
              </a:solidFill>
            </a:endParaRPr>
          </a:p>
          <a:p>
            <a:pPr indent="-317500" lvl="0" marL="457200" rtl="0" algn="l">
              <a:lnSpc>
                <a:spcPct val="150000"/>
              </a:lnSpc>
              <a:spcBef>
                <a:spcPts val="0"/>
              </a:spcBef>
              <a:spcAft>
                <a:spcPts val="0"/>
              </a:spcAft>
              <a:buClr>
                <a:srgbClr val="E73937"/>
              </a:buClr>
              <a:buSzPts val="1400"/>
              <a:buChar char="●"/>
            </a:pPr>
            <a:r>
              <a:rPr lang="fr">
                <a:solidFill>
                  <a:srgbClr val="1C4587"/>
                </a:solidFill>
              </a:rPr>
              <a:t>Build own Docker Image - Dockerfile</a:t>
            </a:r>
            <a:endParaRPr>
              <a:solidFill>
                <a:srgbClr val="1C4587"/>
              </a:solidFill>
            </a:endParaRPr>
          </a:p>
          <a:p>
            <a:pPr indent="-317500" lvl="0" marL="457200" rtl="0" algn="l">
              <a:lnSpc>
                <a:spcPct val="150000"/>
              </a:lnSpc>
              <a:spcBef>
                <a:spcPts val="0"/>
              </a:spcBef>
              <a:spcAft>
                <a:spcPts val="0"/>
              </a:spcAft>
              <a:buClr>
                <a:srgbClr val="E73937"/>
              </a:buClr>
              <a:buSzPts val="1400"/>
              <a:buChar char="●"/>
            </a:pPr>
            <a:r>
              <a:rPr lang="fr">
                <a:solidFill>
                  <a:srgbClr val="1C4587"/>
                </a:solidFill>
              </a:rPr>
              <a:t>Push to private Docker Repository</a:t>
            </a:r>
            <a:endParaRPr>
              <a:solidFill>
                <a:srgbClr val="1C4587"/>
              </a:solidFill>
            </a:endParaRPr>
          </a:p>
          <a:p>
            <a:pPr indent="-317500" lvl="0" marL="457200" rtl="0" algn="l">
              <a:lnSpc>
                <a:spcPct val="150000"/>
              </a:lnSpc>
              <a:spcBef>
                <a:spcPts val="0"/>
              </a:spcBef>
              <a:spcAft>
                <a:spcPts val="0"/>
              </a:spcAft>
              <a:buClr>
                <a:srgbClr val="E73937"/>
              </a:buClr>
              <a:buSzPts val="1400"/>
              <a:buChar char="●"/>
            </a:pPr>
            <a:r>
              <a:rPr lang="fr">
                <a:solidFill>
                  <a:srgbClr val="1C4587"/>
                </a:solidFill>
              </a:rPr>
              <a:t>Deploy containerized application</a:t>
            </a:r>
            <a:endParaRPr>
              <a:solidFill>
                <a:srgbClr val="1C4587"/>
              </a:solidFill>
            </a:endParaRPr>
          </a:p>
          <a:p>
            <a:pPr indent="-317500" lvl="0" marL="457200" rtl="0" algn="l">
              <a:lnSpc>
                <a:spcPct val="150000"/>
              </a:lnSpc>
              <a:spcBef>
                <a:spcPts val="0"/>
              </a:spcBef>
              <a:spcAft>
                <a:spcPts val="0"/>
              </a:spcAft>
              <a:buClr>
                <a:srgbClr val="E73937"/>
              </a:buClr>
              <a:buSzPts val="1400"/>
              <a:buChar char="●"/>
            </a:pPr>
            <a:r>
              <a:rPr lang="fr">
                <a:solidFill>
                  <a:srgbClr val="2A4194"/>
                </a:solidFill>
              </a:rPr>
              <a:t>Persist data in Docker - Volumes</a:t>
            </a:r>
            <a:endParaRPr>
              <a:solidFill>
                <a:srgbClr val="2A4194"/>
              </a:solidFill>
            </a:endParaRPr>
          </a:p>
          <a:p>
            <a:pPr indent="0" lvl="0" marL="457200" rtl="0" algn="l">
              <a:lnSpc>
                <a:spcPct val="150000"/>
              </a:lnSpc>
              <a:spcBef>
                <a:spcPts val="0"/>
              </a:spcBef>
              <a:spcAft>
                <a:spcPts val="0"/>
              </a:spcAft>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6"/>
          <p:cNvPicPr preferRelativeResize="0"/>
          <p:nvPr/>
        </p:nvPicPr>
        <p:blipFill>
          <a:blip r:embed="rId3">
            <a:alphaModFix/>
          </a:blip>
          <a:stretch>
            <a:fillRect/>
          </a:stretch>
        </p:blipFill>
        <p:spPr>
          <a:xfrm>
            <a:off x="1599325" y="742950"/>
            <a:ext cx="6463749" cy="4200826"/>
          </a:xfrm>
          <a:prstGeom prst="rect">
            <a:avLst/>
          </a:prstGeom>
          <a:noFill/>
          <a:ln>
            <a:noFill/>
          </a:ln>
        </p:spPr>
      </p:pic>
      <p:sp>
        <p:nvSpPr>
          <p:cNvPr id="295" name="Google Shape;295;p36"/>
          <p:cNvSpPr txBox="1"/>
          <p:nvPr/>
        </p:nvSpPr>
        <p:spPr>
          <a:xfrm>
            <a:off x="4954475" y="2387100"/>
            <a:ext cx="197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1C4587"/>
                </a:solidFill>
              </a:rPr>
              <a:t>Permanent Data</a:t>
            </a:r>
            <a:endParaRPr b="1" sz="1200">
              <a:solidFill>
                <a:srgbClr val="1C4587"/>
              </a:solidFill>
            </a:endParaRPr>
          </a:p>
        </p:txBody>
      </p:sp>
      <p:sp>
        <p:nvSpPr>
          <p:cNvPr id="296" name="Google Shape;296;p36"/>
          <p:cNvSpPr/>
          <p:nvPr/>
        </p:nvSpPr>
        <p:spPr>
          <a:xfrm>
            <a:off x="1461825" y="593200"/>
            <a:ext cx="6463750" cy="1292750"/>
          </a:xfrm>
          <a:prstGeom prst="flowChartProcess">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4C2F4"/>
              </a:solidFill>
            </a:endParaRPr>
          </a:p>
        </p:txBody>
      </p:sp>
      <p:sp>
        <p:nvSpPr>
          <p:cNvPr id="297" name="Google Shape;297;p36"/>
          <p:cNvSpPr txBox="1"/>
          <p:nvPr/>
        </p:nvSpPr>
        <p:spPr>
          <a:xfrm>
            <a:off x="4876675" y="1592850"/>
            <a:ext cx="197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E73937"/>
                </a:solidFill>
              </a:rPr>
              <a:t>Volatile Data</a:t>
            </a:r>
            <a:endParaRPr b="1" sz="1200">
              <a:solidFill>
                <a:srgbClr val="E7393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nvSpPr>
        <p:spPr>
          <a:xfrm>
            <a:off x="2737950" y="592300"/>
            <a:ext cx="412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volumes</a:t>
            </a:r>
            <a:endParaRPr b="1" sz="1900">
              <a:solidFill>
                <a:srgbClr val="2A4194"/>
              </a:solidFill>
            </a:endParaRPr>
          </a:p>
        </p:txBody>
      </p:sp>
      <p:sp>
        <p:nvSpPr>
          <p:cNvPr id="303" name="Google Shape;303;p37"/>
          <p:cNvSpPr txBox="1"/>
          <p:nvPr/>
        </p:nvSpPr>
        <p:spPr>
          <a:xfrm>
            <a:off x="913400" y="1459650"/>
            <a:ext cx="58587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Create a named volume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volume create &lt;volume_name&gt;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Mount a volume to a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run -v &lt;volume_name&gt;:&lt;container_path&gt;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List volumes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volume ls</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Remove a volume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volume rm &lt;volume_name&gt;</a:t>
            </a:r>
            <a:endParaRPr b="1">
              <a:solidFill>
                <a:srgbClr val="1C4587"/>
              </a:solidFill>
            </a:endParaRPr>
          </a:p>
        </p:txBody>
      </p:sp>
      <p:pic>
        <p:nvPicPr>
          <p:cNvPr id="304" name="Google Shape;304;p37"/>
          <p:cNvPicPr preferRelativeResize="0"/>
          <p:nvPr/>
        </p:nvPicPr>
        <p:blipFill>
          <a:blip r:embed="rId3">
            <a:alphaModFix/>
          </a:blip>
          <a:stretch>
            <a:fillRect/>
          </a:stretch>
        </p:blipFill>
        <p:spPr>
          <a:xfrm>
            <a:off x="5424099" y="1550266"/>
            <a:ext cx="3325425" cy="26339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nvSpPr>
        <p:spPr>
          <a:xfrm>
            <a:off x="2737950" y="592300"/>
            <a:ext cx="4806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Registry and Hub</a:t>
            </a:r>
            <a:endParaRPr b="1" sz="1900">
              <a:solidFill>
                <a:srgbClr val="2A4194"/>
              </a:solidFill>
            </a:endParaRPr>
          </a:p>
        </p:txBody>
      </p:sp>
      <p:sp>
        <p:nvSpPr>
          <p:cNvPr id="310" name="Google Shape;310;p38"/>
          <p:cNvSpPr txBox="1"/>
          <p:nvPr/>
        </p:nvSpPr>
        <p:spPr>
          <a:xfrm>
            <a:off x="1065800" y="1459650"/>
            <a:ext cx="58587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Log in to a docker registry</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login</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Tag an image for a Docker Registry</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tag myapp:latest  myapp:version1.0</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Push an image to a registry</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push &lt;image_name&gt;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Pull</a:t>
            </a:r>
            <a:r>
              <a:rPr b="1" lang="fr">
                <a:solidFill>
                  <a:srgbClr val="E73937"/>
                </a:solidFill>
              </a:rPr>
              <a:t> an image from a registry</a:t>
            </a:r>
            <a:endParaRPr b="1">
              <a:solidFill>
                <a:srgbClr val="E73937"/>
              </a:solidFill>
            </a:endParaRPr>
          </a:p>
          <a:p>
            <a:pPr indent="0" lvl="0" marL="0" rtl="0" algn="just">
              <a:lnSpc>
                <a:spcPct val="150000"/>
              </a:lnSpc>
              <a:spcBef>
                <a:spcPts val="0"/>
              </a:spcBef>
              <a:spcAft>
                <a:spcPts val="0"/>
              </a:spcAft>
              <a:buNone/>
            </a:pPr>
            <a:r>
              <a:rPr b="1" lang="fr">
                <a:solidFill>
                  <a:srgbClr val="1C4587"/>
                </a:solidFill>
              </a:rPr>
              <a:t>docker pull &lt;image_name&gt;</a:t>
            </a:r>
            <a:endParaRPr b="1">
              <a:solidFill>
                <a:srgbClr val="1C4587"/>
              </a:solidFill>
            </a:endParaRPr>
          </a:p>
          <a:p>
            <a:pPr indent="0" lvl="0" marL="0" rtl="0" algn="just">
              <a:lnSpc>
                <a:spcPct val="150000"/>
              </a:lnSpc>
              <a:spcBef>
                <a:spcPts val="0"/>
              </a:spcBef>
              <a:spcAft>
                <a:spcPts val="0"/>
              </a:spcAft>
              <a:buNone/>
            </a:pPr>
            <a:r>
              <a:t/>
            </a:r>
            <a:endParaRPr b="1">
              <a:solidFill>
                <a:srgbClr val="1C4587"/>
              </a:solidFill>
            </a:endParaRPr>
          </a:p>
          <a:p>
            <a:pPr indent="0" lvl="0" marL="0" rtl="0" algn="just">
              <a:lnSpc>
                <a:spcPct val="150000"/>
              </a:lnSpc>
              <a:spcBef>
                <a:spcPts val="0"/>
              </a:spcBef>
              <a:spcAft>
                <a:spcPts val="0"/>
              </a:spcAft>
              <a:buNone/>
            </a:pPr>
            <a:r>
              <a:t/>
            </a:r>
            <a:endParaRPr b="1">
              <a:solidFill>
                <a:srgbClr val="1C4587"/>
              </a:solidFill>
            </a:endParaRPr>
          </a:p>
        </p:txBody>
      </p:sp>
      <p:pic>
        <p:nvPicPr>
          <p:cNvPr id="311" name="Google Shape;311;p38"/>
          <p:cNvPicPr preferRelativeResize="0"/>
          <p:nvPr/>
        </p:nvPicPr>
        <p:blipFill>
          <a:blip r:embed="rId3">
            <a:alphaModFix/>
          </a:blip>
          <a:stretch>
            <a:fillRect/>
          </a:stretch>
        </p:blipFill>
        <p:spPr>
          <a:xfrm>
            <a:off x="5506475" y="1902122"/>
            <a:ext cx="3160650" cy="17778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nvSpPr>
        <p:spPr>
          <a:xfrm>
            <a:off x="2737950" y="592300"/>
            <a:ext cx="4806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Cleanup</a:t>
            </a:r>
            <a:endParaRPr b="1" sz="1900">
              <a:solidFill>
                <a:srgbClr val="2A4194"/>
              </a:solidFill>
            </a:endParaRPr>
          </a:p>
        </p:txBody>
      </p:sp>
      <p:sp>
        <p:nvSpPr>
          <p:cNvPr id="317" name="Google Shape;317;p39"/>
          <p:cNvSpPr txBox="1"/>
          <p:nvPr/>
        </p:nvSpPr>
        <p:spPr>
          <a:xfrm>
            <a:off x="770775" y="1468950"/>
            <a:ext cx="58587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Remove all stopped containers, unused networks and images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system prune</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Remove all stopped containers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container prune </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Remove all unused images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image prune</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Remove all unused volumes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volume prune</a:t>
            </a:r>
            <a:endParaRPr b="1">
              <a:solidFill>
                <a:srgbClr val="1C4587"/>
              </a:solidFill>
            </a:endParaRPr>
          </a:p>
        </p:txBody>
      </p:sp>
      <p:pic>
        <p:nvPicPr>
          <p:cNvPr id="318" name="Google Shape;318;p39"/>
          <p:cNvPicPr preferRelativeResize="0"/>
          <p:nvPr/>
        </p:nvPicPr>
        <p:blipFill rotWithShape="1">
          <a:blip r:embed="rId3">
            <a:alphaModFix/>
          </a:blip>
          <a:srcRect b="11515" l="4527" r="-11057" t="-29620"/>
          <a:stretch/>
        </p:blipFill>
        <p:spPr>
          <a:xfrm>
            <a:off x="4740538" y="1240351"/>
            <a:ext cx="4235118" cy="266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nvSpPr>
        <p:spPr>
          <a:xfrm>
            <a:off x="2280750" y="592300"/>
            <a:ext cx="5384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Logs and debugging</a:t>
            </a:r>
            <a:endParaRPr b="1" sz="1900">
              <a:solidFill>
                <a:srgbClr val="2A4194"/>
              </a:solidFill>
            </a:endParaRPr>
          </a:p>
        </p:txBody>
      </p:sp>
      <p:sp>
        <p:nvSpPr>
          <p:cNvPr id="324" name="Google Shape;324;p40"/>
          <p:cNvSpPr txBox="1"/>
          <p:nvPr/>
        </p:nvSpPr>
        <p:spPr>
          <a:xfrm>
            <a:off x="999400" y="1563600"/>
            <a:ext cx="5858700" cy="201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View container logs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logs &lt;container_name/id&gt;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Start an interactive shell in a running container</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exec -it &lt;container_name/id&gt; /bin/bash</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Display real time container resource usage</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stats --container_name/id&gt;</a:t>
            </a:r>
            <a:endParaRPr b="1">
              <a:solidFill>
                <a:srgbClr val="1C4587"/>
              </a:solidFill>
            </a:endParaRPr>
          </a:p>
        </p:txBody>
      </p:sp>
      <p:pic>
        <p:nvPicPr>
          <p:cNvPr id="325" name="Google Shape;325;p40"/>
          <p:cNvPicPr preferRelativeResize="0"/>
          <p:nvPr/>
        </p:nvPicPr>
        <p:blipFill>
          <a:blip r:embed="rId3">
            <a:alphaModFix/>
          </a:blip>
          <a:stretch>
            <a:fillRect/>
          </a:stretch>
        </p:blipFill>
        <p:spPr>
          <a:xfrm>
            <a:off x="5791675" y="1428750"/>
            <a:ext cx="2209700" cy="2209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nvSpPr>
        <p:spPr>
          <a:xfrm>
            <a:off x="889525" y="733050"/>
            <a:ext cx="7563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Top 8 Docker Best Practices for using Docker in Production</a:t>
            </a:r>
            <a:endParaRPr b="1" sz="1900">
              <a:solidFill>
                <a:srgbClr val="2A4194"/>
              </a:solidFill>
            </a:endParaRPr>
          </a:p>
        </p:txBody>
      </p:sp>
      <p:pic>
        <p:nvPicPr>
          <p:cNvPr id="331" name="Google Shape;331;p41"/>
          <p:cNvPicPr preferRelativeResize="0"/>
          <p:nvPr/>
        </p:nvPicPr>
        <p:blipFill rotWithShape="1">
          <a:blip r:embed="rId3">
            <a:alphaModFix/>
          </a:blip>
          <a:srcRect b="0" l="0" r="0" t="0"/>
          <a:stretch/>
        </p:blipFill>
        <p:spPr>
          <a:xfrm>
            <a:off x="1381003" y="1415701"/>
            <a:ext cx="294350" cy="354592"/>
          </a:xfrm>
          <a:prstGeom prst="rect">
            <a:avLst/>
          </a:prstGeom>
          <a:noFill/>
          <a:ln>
            <a:noFill/>
          </a:ln>
        </p:spPr>
      </p:pic>
      <p:pic>
        <p:nvPicPr>
          <p:cNvPr id="332" name="Google Shape;332;p41"/>
          <p:cNvPicPr preferRelativeResize="0"/>
          <p:nvPr/>
        </p:nvPicPr>
        <p:blipFill rotWithShape="1">
          <a:blip r:embed="rId3">
            <a:alphaModFix/>
          </a:blip>
          <a:srcRect b="0" l="0" r="0" t="0"/>
          <a:stretch/>
        </p:blipFill>
        <p:spPr>
          <a:xfrm>
            <a:off x="1381003" y="1798655"/>
            <a:ext cx="294350" cy="354592"/>
          </a:xfrm>
          <a:prstGeom prst="rect">
            <a:avLst/>
          </a:prstGeom>
          <a:noFill/>
          <a:ln>
            <a:noFill/>
          </a:ln>
        </p:spPr>
      </p:pic>
      <p:pic>
        <p:nvPicPr>
          <p:cNvPr id="333" name="Google Shape;333;p41"/>
          <p:cNvPicPr preferRelativeResize="0"/>
          <p:nvPr/>
        </p:nvPicPr>
        <p:blipFill rotWithShape="1">
          <a:blip r:embed="rId3">
            <a:alphaModFix/>
          </a:blip>
          <a:srcRect b="0" l="0" r="0" t="0"/>
          <a:stretch/>
        </p:blipFill>
        <p:spPr>
          <a:xfrm>
            <a:off x="1381003" y="2215808"/>
            <a:ext cx="294350" cy="354592"/>
          </a:xfrm>
          <a:prstGeom prst="rect">
            <a:avLst/>
          </a:prstGeom>
          <a:noFill/>
          <a:ln>
            <a:noFill/>
          </a:ln>
        </p:spPr>
      </p:pic>
      <p:sp>
        <p:nvSpPr>
          <p:cNvPr id="334" name="Google Shape;334;p41"/>
          <p:cNvSpPr txBox="1"/>
          <p:nvPr/>
        </p:nvSpPr>
        <p:spPr>
          <a:xfrm>
            <a:off x="1795050" y="1777650"/>
            <a:ext cx="7044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Use Specific Docker Image Versions</a:t>
            </a:r>
            <a:endParaRPr>
              <a:solidFill>
                <a:srgbClr val="1C4587"/>
              </a:solidFill>
            </a:endParaRPr>
          </a:p>
        </p:txBody>
      </p:sp>
      <p:sp>
        <p:nvSpPr>
          <p:cNvPr id="335" name="Google Shape;335;p41"/>
          <p:cNvSpPr txBox="1"/>
          <p:nvPr/>
        </p:nvSpPr>
        <p:spPr>
          <a:xfrm>
            <a:off x="1795050" y="2206325"/>
            <a:ext cx="7277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Use Small-Sized Official Images</a:t>
            </a:r>
            <a:endParaRPr>
              <a:solidFill>
                <a:srgbClr val="1C4587"/>
              </a:solidFill>
            </a:endParaRPr>
          </a:p>
        </p:txBody>
      </p:sp>
      <p:sp>
        <p:nvSpPr>
          <p:cNvPr id="336" name="Google Shape;336;p41"/>
          <p:cNvSpPr txBox="1"/>
          <p:nvPr/>
        </p:nvSpPr>
        <p:spPr>
          <a:xfrm>
            <a:off x="1811200" y="1408350"/>
            <a:ext cx="70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1C4587"/>
                </a:solidFill>
              </a:rPr>
              <a:t>Use official and verified Docker Images as Base Image</a:t>
            </a:r>
            <a:endParaRPr>
              <a:solidFill>
                <a:srgbClr val="1C4587"/>
              </a:solidFill>
            </a:endParaRPr>
          </a:p>
        </p:txBody>
      </p:sp>
      <p:pic>
        <p:nvPicPr>
          <p:cNvPr id="337" name="Google Shape;337;p41"/>
          <p:cNvPicPr preferRelativeResize="0"/>
          <p:nvPr/>
        </p:nvPicPr>
        <p:blipFill rotWithShape="1">
          <a:blip r:embed="rId3">
            <a:alphaModFix/>
          </a:blip>
          <a:srcRect b="0" l="0" r="0" t="0"/>
          <a:stretch/>
        </p:blipFill>
        <p:spPr>
          <a:xfrm>
            <a:off x="1381003" y="2632951"/>
            <a:ext cx="294350" cy="354592"/>
          </a:xfrm>
          <a:prstGeom prst="rect">
            <a:avLst/>
          </a:prstGeom>
          <a:noFill/>
          <a:ln>
            <a:noFill/>
          </a:ln>
        </p:spPr>
      </p:pic>
      <p:pic>
        <p:nvPicPr>
          <p:cNvPr id="338" name="Google Shape;338;p41"/>
          <p:cNvPicPr preferRelativeResize="0"/>
          <p:nvPr/>
        </p:nvPicPr>
        <p:blipFill rotWithShape="1">
          <a:blip r:embed="rId3">
            <a:alphaModFix/>
          </a:blip>
          <a:srcRect b="0" l="0" r="0" t="0"/>
          <a:stretch/>
        </p:blipFill>
        <p:spPr>
          <a:xfrm>
            <a:off x="1381003" y="3050101"/>
            <a:ext cx="294350" cy="354593"/>
          </a:xfrm>
          <a:prstGeom prst="rect">
            <a:avLst/>
          </a:prstGeom>
          <a:noFill/>
          <a:ln>
            <a:noFill/>
          </a:ln>
        </p:spPr>
      </p:pic>
      <p:pic>
        <p:nvPicPr>
          <p:cNvPr id="339" name="Google Shape;339;p41"/>
          <p:cNvPicPr preferRelativeResize="0"/>
          <p:nvPr/>
        </p:nvPicPr>
        <p:blipFill rotWithShape="1">
          <a:blip r:embed="rId3">
            <a:alphaModFix/>
          </a:blip>
          <a:srcRect b="0" l="0" r="0" t="0"/>
          <a:stretch/>
        </p:blipFill>
        <p:spPr>
          <a:xfrm>
            <a:off x="1381003" y="3433055"/>
            <a:ext cx="294350" cy="354593"/>
          </a:xfrm>
          <a:prstGeom prst="rect">
            <a:avLst/>
          </a:prstGeom>
          <a:noFill/>
          <a:ln>
            <a:noFill/>
          </a:ln>
        </p:spPr>
      </p:pic>
      <p:pic>
        <p:nvPicPr>
          <p:cNvPr id="340" name="Google Shape;340;p41"/>
          <p:cNvPicPr preferRelativeResize="0"/>
          <p:nvPr/>
        </p:nvPicPr>
        <p:blipFill rotWithShape="1">
          <a:blip r:embed="rId3">
            <a:alphaModFix/>
          </a:blip>
          <a:srcRect b="0" l="0" r="0" t="0"/>
          <a:stretch/>
        </p:blipFill>
        <p:spPr>
          <a:xfrm>
            <a:off x="1381003" y="3850208"/>
            <a:ext cx="294350" cy="354593"/>
          </a:xfrm>
          <a:prstGeom prst="rect">
            <a:avLst/>
          </a:prstGeom>
          <a:noFill/>
          <a:ln>
            <a:noFill/>
          </a:ln>
        </p:spPr>
      </p:pic>
      <p:pic>
        <p:nvPicPr>
          <p:cNvPr id="341" name="Google Shape;341;p41"/>
          <p:cNvPicPr preferRelativeResize="0"/>
          <p:nvPr/>
        </p:nvPicPr>
        <p:blipFill rotWithShape="1">
          <a:blip r:embed="rId3">
            <a:alphaModFix/>
          </a:blip>
          <a:srcRect b="0" l="0" r="0" t="0"/>
          <a:stretch/>
        </p:blipFill>
        <p:spPr>
          <a:xfrm>
            <a:off x="1381003" y="4267351"/>
            <a:ext cx="294350" cy="354593"/>
          </a:xfrm>
          <a:prstGeom prst="rect">
            <a:avLst/>
          </a:prstGeom>
          <a:noFill/>
          <a:ln>
            <a:noFill/>
          </a:ln>
        </p:spPr>
      </p:pic>
      <p:sp>
        <p:nvSpPr>
          <p:cNvPr id="342" name="Google Shape;342;p41"/>
          <p:cNvSpPr txBox="1"/>
          <p:nvPr/>
        </p:nvSpPr>
        <p:spPr>
          <a:xfrm>
            <a:off x="1795050" y="2601750"/>
            <a:ext cx="7277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Optimize Caching Image Layers</a:t>
            </a:r>
            <a:endParaRPr>
              <a:solidFill>
                <a:srgbClr val="1C4587"/>
              </a:solidFill>
            </a:endParaRPr>
          </a:p>
        </p:txBody>
      </p:sp>
      <p:sp>
        <p:nvSpPr>
          <p:cNvPr id="343" name="Google Shape;343;p41"/>
          <p:cNvSpPr txBox="1"/>
          <p:nvPr/>
        </p:nvSpPr>
        <p:spPr>
          <a:xfrm>
            <a:off x="1795050" y="3058950"/>
            <a:ext cx="7277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Use .dockerignore file</a:t>
            </a:r>
            <a:endParaRPr>
              <a:solidFill>
                <a:srgbClr val="1C4587"/>
              </a:solidFill>
            </a:endParaRPr>
          </a:p>
        </p:txBody>
      </p:sp>
      <p:sp>
        <p:nvSpPr>
          <p:cNvPr id="344" name="Google Shape;344;p41"/>
          <p:cNvSpPr txBox="1"/>
          <p:nvPr/>
        </p:nvSpPr>
        <p:spPr>
          <a:xfrm>
            <a:off x="1795050" y="3439950"/>
            <a:ext cx="7277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Make use of Multi-Stage Builds</a:t>
            </a:r>
            <a:endParaRPr>
              <a:solidFill>
                <a:srgbClr val="1C4587"/>
              </a:solidFill>
            </a:endParaRPr>
          </a:p>
        </p:txBody>
      </p:sp>
      <p:sp>
        <p:nvSpPr>
          <p:cNvPr id="345" name="Google Shape;345;p41"/>
          <p:cNvSpPr txBox="1"/>
          <p:nvPr/>
        </p:nvSpPr>
        <p:spPr>
          <a:xfrm>
            <a:off x="1775950" y="3822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A4194"/>
                </a:solidFill>
              </a:rPr>
              <a:t> Use the Least Privileged User </a:t>
            </a:r>
            <a:endParaRPr>
              <a:solidFill>
                <a:srgbClr val="2A4194"/>
              </a:solidFill>
            </a:endParaRPr>
          </a:p>
        </p:txBody>
      </p:sp>
      <p:sp>
        <p:nvSpPr>
          <p:cNvPr id="346" name="Google Shape;346;p41"/>
          <p:cNvSpPr txBox="1"/>
          <p:nvPr/>
        </p:nvSpPr>
        <p:spPr>
          <a:xfrm>
            <a:off x="1795050" y="4278150"/>
            <a:ext cx="40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A4194"/>
                </a:solidFill>
              </a:rPr>
              <a:t>Scan your Images for Security Vulnerabilities</a:t>
            </a:r>
            <a:endParaRPr>
              <a:solidFill>
                <a:srgbClr val="2A4194"/>
              </a:solidFill>
            </a:endParaRPr>
          </a:p>
        </p:txBody>
      </p:sp>
      <p:pic>
        <p:nvPicPr>
          <p:cNvPr id="347" name="Google Shape;347;p41"/>
          <p:cNvPicPr preferRelativeResize="0"/>
          <p:nvPr/>
        </p:nvPicPr>
        <p:blipFill>
          <a:blip r:embed="rId4">
            <a:alphaModFix/>
          </a:blip>
          <a:stretch>
            <a:fillRect/>
          </a:stretch>
        </p:blipFill>
        <p:spPr>
          <a:xfrm>
            <a:off x="6629493" y="2114544"/>
            <a:ext cx="1604600" cy="21505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nvSpPr>
        <p:spPr>
          <a:xfrm>
            <a:off x="1237475" y="7429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Use official and verified Docker Images as Base Image</a:t>
            </a:r>
            <a:endParaRPr b="1" sz="1900">
              <a:solidFill>
                <a:srgbClr val="2A4194"/>
              </a:solidFill>
            </a:endParaRPr>
          </a:p>
        </p:txBody>
      </p:sp>
      <p:pic>
        <p:nvPicPr>
          <p:cNvPr id="353" name="Google Shape;353;p42"/>
          <p:cNvPicPr preferRelativeResize="0"/>
          <p:nvPr/>
        </p:nvPicPr>
        <p:blipFill>
          <a:blip r:embed="rId3">
            <a:alphaModFix/>
          </a:blip>
          <a:stretch>
            <a:fillRect/>
          </a:stretch>
        </p:blipFill>
        <p:spPr>
          <a:xfrm>
            <a:off x="625800" y="1372650"/>
            <a:ext cx="1083601" cy="1083601"/>
          </a:xfrm>
          <a:prstGeom prst="rect">
            <a:avLst/>
          </a:prstGeom>
          <a:noFill/>
          <a:ln>
            <a:noFill/>
          </a:ln>
        </p:spPr>
      </p:pic>
      <p:sp>
        <p:nvSpPr>
          <p:cNvPr id="354" name="Google Shape;354;p42"/>
          <p:cNvSpPr txBox="1"/>
          <p:nvPr/>
        </p:nvSpPr>
        <p:spPr>
          <a:xfrm>
            <a:off x="655800" y="2456250"/>
            <a:ext cx="13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Developer</a:t>
            </a:r>
            <a:endParaRPr b="1">
              <a:solidFill>
                <a:srgbClr val="2A4194"/>
              </a:solidFill>
            </a:endParaRPr>
          </a:p>
        </p:txBody>
      </p:sp>
      <p:pic>
        <p:nvPicPr>
          <p:cNvPr id="355" name="Google Shape;355;p42"/>
          <p:cNvPicPr preferRelativeResize="0"/>
          <p:nvPr/>
        </p:nvPicPr>
        <p:blipFill>
          <a:blip r:embed="rId4">
            <a:alphaModFix/>
          </a:blip>
          <a:stretch>
            <a:fillRect/>
          </a:stretch>
        </p:blipFill>
        <p:spPr>
          <a:xfrm>
            <a:off x="2116225" y="1554474"/>
            <a:ext cx="1083602" cy="662962"/>
          </a:xfrm>
          <a:prstGeom prst="rect">
            <a:avLst/>
          </a:prstGeom>
          <a:noFill/>
          <a:ln>
            <a:noFill/>
          </a:ln>
        </p:spPr>
      </p:pic>
      <p:pic>
        <p:nvPicPr>
          <p:cNvPr id="356" name="Google Shape;356;p42"/>
          <p:cNvPicPr preferRelativeResize="0"/>
          <p:nvPr/>
        </p:nvPicPr>
        <p:blipFill>
          <a:blip r:embed="rId5">
            <a:alphaModFix/>
          </a:blip>
          <a:stretch>
            <a:fillRect/>
          </a:stretch>
        </p:blipFill>
        <p:spPr>
          <a:xfrm>
            <a:off x="406050" y="2837550"/>
            <a:ext cx="3758403" cy="1948875"/>
          </a:xfrm>
          <a:prstGeom prst="rect">
            <a:avLst/>
          </a:prstGeom>
          <a:noFill/>
          <a:ln>
            <a:noFill/>
          </a:ln>
        </p:spPr>
      </p:pic>
      <p:pic>
        <p:nvPicPr>
          <p:cNvPr id="357" name="Google Shape;357;p42"/>
          <p:cNvPicPr preferRelativeResize="0"/>
          <p:nvPr/>
        </p:nvPicPr>
        <p:blipFill>
          <a:blip r:embed="rId6">
            <a:alphaModFix/>
          </a:blip>
          <a:stretch>
            <a:fillRect/>
          </a:stretch>
        </p:blipFill>
        <p:spPr>
          <a:xfrm>
            <a:off x="2131990" y="3257548"/>
            <a:ext cx="306525" cy="306525"/>
          </a:xfrm>
          <a:prstGeom prst="rect">
            <a:avLst/>
          </a:prstGeom>
          <a:noFill/>
          <a:ln>
            <a:noFill/>
          </a:ln>
        </p:spPr>
      </p:pic>
      <p:pic>
        <p:nvPicPr>
          <p:cNvPr id="358" name="Google Shape;358;p42"/>
          <p:cNvPicPr preferRelativeResize="0"/>
          <p:nvPr/>
        </p:nvPicPr>
        <p:blipFill>
          <a:blip r:embed="rId6">
            <a:alphaModFix/>
          </a:blip>
          <a:stretch>
            <a:fillRect/>
          </a:stretch>
        </p:blipFill>
        <p:spPr>
          <a:xfrm>
            <a:off x="3487251" y="4516374"/>
            <a:ext cx="398525" cy="398525"/>
          </a:xfrm>
          <a:prstGeom prst="rect">
            <a:avLst/>
          </a:prstGeom>
          <a:noFill/>
          <a:ln>
            <a:noFill/>
          </a:ln>
        </p:spPr>
      </p:pic>
      <p:sp>
        <p:nvSpPr>
          <p:cNvPr id="359" name="Google Shape;359;p42"/>
          <p:cNvSpPr/>
          <p:nvPr/>
        </p:nvSpPr>
        <p:spPr>
          <a:xfrm>
            <a:off x="2579500" y="3204825"/>
            <a:ext cx="2743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Base operating system image</a:t>
            </a:r>
            <a:endParaRPr/>
          </a:p>
        </p:txBody>
      </p:sp>
      <p:sp>
        <p:nvSpPr>
          <p:cNvPr id="360" name="Google Shape;360;p42"/>
          <p:cNvSpPr/>
          <p:nvPr/>
        </p:nvSpPr>
        <p:spPr>
          <a:xfrm>
            <a:off x="3886050" y="4508338"/>
            <a:ext cx="2743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Install packages by yourself</a:t>
            </a:r>
            <a:endParaRPr/>
          </a:p>
        </p:txBody>
      </p:sp>
      <p:pic>
        <p:nvPicPr>
          <p:cNvPr id="361" name="Google Shape;361;p42"/>
          <p:cNvPicPr preferRelativeResize="0"/>
          <p:nvPr/>
        </p:nvPicPr>
        <p:blipFill rotWithShape="1">
          <a:blip r:embed="rId7">
            <a:alphaModFix/>
          </a:blip>
          <a:srcRect b="0" l="0" r="0" t="0"/>
          <a:stretch/>
        </p:blipFill>
        <p:spPr>
          <a:xfrm>
            <a:off x="7763250" y="687988"/>
            <a:ext cx="398520" cy="414720"/>
          </a:xfrm>
          <a:prstGeom prst="rect">
            <a:avLst/>
          </a:prstGeom>
          <a:noFill/>
          <a:ln>
            <a:noFill/>
          </a:ln>
        </p:spPr>
      </p:pic>
      <p:sp>
        <p:nvSpPr>
          <p:cNvPr id="362" name="Google Shape;362;p42"/>
          <p:cNvSpPr/>
          <p:nvPr/>
        </p:nvSpPr>
        <p:spPr>
          <a:xfrm>
            <a:off x="6117975" y="2964688"/>
            <a:ext cx="2743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Use official “node” image as base image</a:t>
            </a:r>
            <a:endParaRPr/>
          </a:p>
        </p:txBody>
      </p:sp>
      <p:pic>
        <p:nvPicPr>
          <p:cNvPr id="363" name="Google Shape;363;p42"/>
          <p:cNvPicPr preferRelativeResize="0"/>
          <p:nvPr/>
        </p:nvPicPr>
        <p:blipFill>
          <a:blip r:embed="rId8">
            <a:alphaModFix/>
          </a:blip>
          <a:stretch>
            <a:fillRect/>
          </a:stretch>
        </p:blipFill>
        <p:spPr>
          <a:xfrm>
            <a:off x="4890350" y="1637989"/>
            <a:ext cx="3478299" cy="11487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nvSpPr>
        <p:spPr>
          <a:xfrm>
            <a:off x="1237475" y="7429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Use Specific Docker Image Versions</a:t>
            </a:r>
            <a:endParaRPr b="1" sz="1900">
              <a:solidFill>
                <a:srgbClr val="2A4194"/>
              </a:solidFill>
            </a:endParaRPr>
          </a:p>
        </p:txBody>
      </p:sp>
      <p:pic>
        <p:nvPicPr>
          <p:cNvPr id="369" name="Google Shape;369;p43"/>
          <p:cNvPicPr preferRelativeResize="0"/>
          <p:nvPr/>
        </p:nvPicPr>
        <p:blipFill rotWithShape="1">
          <a:blip r:embed="rId3">
            <a:alphaModFix/>
          </a:blip>
          <a:srcRect b="0" l="0" r="0" t="0"/>
          <a:stretch/>
        </p:blipFill>
        <p:spPr>
          <a:xfrm>
            <a:off x="6988950" y="764188"/>
            <a:ext cx="398520" cy="414720"/>
          </a:xfrm>
          <a:prstGeom prst="rect">
            <a:avLst/>
          </a:prstGeom>
          <a:noFill/>
          <a:ln>
            <a:noFill/>
          </a:ln>
        </p:spPr>
      </p:pic>
      <p:pic>
        <p:nvPicPr>
          <p:cNvPr id="370" name="Google Shape;370;p43"/>
          <p:cNvPicPr preferRelativeResize="0"/>
          <p:nvPr/>
        </p:nvPicPr>
        <p:blipFill>
          <a:blip r:embed="rId4">
            <a:alphaModFix/>
          </a:blip>
          <a:stretch>
            <a:fillRect/>
          </a:stretch>
        </p:blipFill>
        <p:spPr>
          <a:xfrm>
            <a:off x="227488" y="1458800"/>
            <a:ext cx="3970918" cy="1311500"/>
          </a:xfrm>
          <a:prstGeom prst="rect">
            <a:avLst/>
          </a:prstGeom>
          <a:noFill/>
          <a:ln>
            <a:noFill/>
          </a:ln>
        </p:spPr>
      </p:pic>
      <p:pic>
        <p:nvPicPr>
          <p:cNvPr id="371" name="Google Shape;371;p43"/>
          <p:cNvPicPr preferRelativeResize="0"/>
          <p:nvPr/>
        </p:nvPicPr>
        <p:blipFill>
          <a:blip r:embed="rId5">
            <a:alphaModFix/>
          </a:blip>
          <a:stretch>
            <a:fillRect/>
          </a:stretch>
        </p:blipFill>
        <p:spPr>
          <a:xfrm>
            <a:off x="4659025" y="1458800"/>
            <a:ext cx="4255782" cy="1311500"/>
          </a:xfrm>
          <a:prstGeom prst="rect">
            <a:avLst/>
          </a:prstGeom>
          <a:noFill/>
          <a:ln>
            <a:noFill/>
          </a:ln>
        </p:spPr>
      </p:pic>
      <p:pic>
        <p:nvPicPr>
          <p:cNvPr id="372" name="Google Shape;372;p43"/>
          <p:cNvPicPr preferRelativeResize="0"/>
          <p:nvPr/>
        </p:nvPicPr>
        <p:blipFill>
          <a:blip r:embed="rId6">
            <a:alphaModFix/>
          </a:blip>
          <a:stretch>
            <a:fillRect/>
          </a:stretch>
        </p:blipFill>
        <p:spPr>
          <a:xfrm>
            <a:off x="1147190" y="2645773"/>
            <a:ext cx="306525" cy="306525"/>
          </a:xfrm>
          <a:prstGeom prst="rect">
            <a:avLst/>
          </a:prstGeom>
          <a:noFill/>
          <a:ln>
            <a:noFill/>
          </a:ln>
        </p:spPr>
      </p:pic>
      <p:sp>
        <p:nvSpPr>
          <p:cNvPr id="373" name="Google Shape;373;p43"/>
          <p:cNvSpPr/>
          <p:nvPr/>
        </p:nvSpPr>
        <p:spPr>
          <a:xfrm>
            <a:off x="1594700" y="2593050"/>
            <a:ext cx="2743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 not use a random latest tag</a:t>
            </a:r>
            <a:endParaRPr/>
          </a:p>
        </p:txBody>
      </p:sp>
      <p:pic>
        <p:nvPicPr>
          <p:cNvPr id="374" name="Google Shape;374;p43"/>
          <p:cNvPicPr preferRelativeResize="0"/>
          <p:nvPr/>
        </p:nvPicPr>
        <p:blipFill rotWithShape="1">
          <a:blip r:embed="rId3">
            <a:alphaModFix/>
          </a:blip>
          <a:srcRect b="0" l="0" r="0" t="0"/>
          <a:stretch/>
        </p:blipFill>
        <p:spPr>
          <a:xfrm>
            <a:off x="5597575" y="2583638"/>
            <a:ext cx="398520" cy="414720"/>
          </a:xfrm>
          <a:prstGeom prst="rect">
            <a:avLst/>
          </a:prstGeom>
          <a:noFill/>
          <a:ln>
            <a:noFill/>
          </a:ln>
        </p:spPr>
      </p:pic>
      <p:sp>
        <p:nvSpPr>
          <p:cNvPr id="375" name="Google Shape;375;p43"/>
          <p:cNvSpPr/>
          <p:nvPr/>
        </p:nvSpPr>
        <p:spPr>
          <a:xfrm>
            <a:off x="6117975" y="2583688"/>
            <a:ext cx="2743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Fixate the version</a:t>
            </a:r>
            <a:endParaRPr/>
          </a:p>
        </p:txBody>
      </p:sp>
      <p:sp>
        <p:nvSpPr>
          <p:cNvPr id="376" name="Google Shape;376;p43"/>
          <p:cNvSpPr txBox="1"/>
          <p:nvPr/>
        </p:nvSpPr>
        <p:spPr>
          <a:xfrm>
            <a:off x="456100" y="3568700"/>
            <a:ext cx="42030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It will use the latest tag by default</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You might get different docker image versions</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Might break stuff</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Latest tag is unpredictable</a:t>
            </a:r>
            <a:endParaRPr b="1" sz="1200">
              <a:solidFill>
                <a:srgbClr val="1C4587"/>
              </a:solidFill>
            </a:endParaRPr>
          </a:p>
          <a:p>
            <a:pPr indent="0" lvl="0" marL="457200" rtl="0" algn="l">
              <a:spcBef>
                <a:spcPts val="0"/>
              </a:spcBef>
              <a:spcAft>
                <a:spcPts val="0"/>
              </a:spcAft>
              <a:buNone/>
            </a:pPr>
            <a:r>
              <a:t/>
            </a:r>
            <a:endParaRPr b="1" sz="1200">
              <a:solidFill>
                <a:srgbClr val="1C4587"/>
              </a:solidFill>
            </a:endParaRPr>
          </a:p>
        </p:txBody>
      </p:sp>
      <p:sp>
        <p:nvSpPr>
          <p:cNvPr id="377" name="Google Shape;377;p43"/>
          <p:cNvSpPr txBox="1"/>
          <p:nvPr/>
        </p:nvSpPr>
        <p:spPr>
          <a:xfrm>
            <a:off x="4800350" y="3638550"/>
            <a:ext cx="42030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The more specific the better</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Gives the team the transparency to know what exact version they are dealing with</a:t>
            </a:r>
            <a:endParaRPr b="1" sz="1200">
              <a:solidFill>
                <a:srgbClr val="1C4587"/>
              </a:solidFill>
            </a:endParaRPr>
          </a:p>
          <a:p>
            <a:pPr indent="0" lvl="0" marL="457200" rtl="0" algn="l">
              <a:lnSpc>
                <a:spcPct val="115000"/>
              </a:lnSpc>
              <a:spcBef>
                <a:spcPts val="0"/>
              </a:spcBef>
              <a:spcAft>
                <a:spcPts val="0"/>
              </a:spcAft>
              <a:buNone/>
            </a:pPr>
            <a:r>
              <a:t/>
            </a:r>
            <a:endParaRPr b="1" sz="1200">
              <a:solidFill>
                <a:srgbClr val="1C4587"/>
              </a:solidFill>
            </a:endParaRPr>
          </a:p>
          <a:p>
            <a:pPr indent="0" lvl="0" marL="457200" rtl="0" algn="l">
              <a:spcBef>
                <a:spcPts val="0"/>
              </a:spcBef>
              <a:spcAft>
                <a:spcPts val="0"/>
              </a:spcAft>
              <a:buNone/>
            </a:pPr>
            <a:r>
              <a:t/>
            </a:r>
            <a:endParaRPr b="1" sz="1200">
              <a:solidFill>
                <a:srgbClr val="1C458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nvSpPr>
        <p:spPr>
          <a:xfrm>
            <a:off x="1237475" y="742950"/>
            <a:ext cx="65352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Use Small-Sized Official Images</a:t>
            </a:r>
            <a:endParaRPr b="1" sz="1900">
              <a:solidFill>
                <a:srgbClr val="2A4194"/>
              </a:solidFill>
            </a:endParaRPr>
          </a:p>
          <a:p>
            <a:pPr indent="0" lvl="0" marL="0" rtl="0" algn="ctr">
              <a:spcBef>
                <a:spcPts val="0"/>
              </a:spcBef>
              <a:spcAft>
                <a:spcPts val="0"/>
              </a:spcAft>
              <a:buNone/>
            </a:pPr>
            <a:r>
              <a:t/>
            </a:r>
            <a:endParaRPr b="1" sz="1900">
              <a:solidFill>
                <a:srgbClr val="2A4194"/>
              </a:solidFill>
            </a:endParaRPr>
          </a:p>
          <a:p>
            <a:pPr indent="0" lvl="0" marL="0" rtl="0" algn="ctr">
              <a:spcBef>
                <a:spcPts val="0"/>
              </a:spcBef>
              <a:spcAft>
                <a:spcPts val="0"/>
              </a:spcAft>
              <a:buNone/>
            </a:pPr>
            <a:r>
              <a:t/>
            </a:r>
            <a:endParaRPr b="1" sz="1900">
              <a:solidFill>
                <a:srgbClr val="2A4194"/>
              </a:solidFill>
            </a:endParaRPr>
          </a:p>
        </p:txBody>
      </p:sp>
      <p:pic>
        <p:nvPicPr>
          <p:cNvPr id="383" name="Google Shape;383;p44"/>
          <p:cNvPicPr preferRelativeResize="0"/>
          <p:nvPr/>
        </p:nvPicPr>
        <p:blipFill rotWithShape="1">
          <a:blip r:embed="rId3">
            <a:alphaModFix/>
          </a:blip>
          <a:srcRect b="0" l="0" r="0" t="0"/>
          <a:stretch/>
        </p:blipFill>
        <p:spPr>
          <a:xfrm>
            <a:off x="6760350" y="764188"/>
            <a:ext cx="398520" cy="414720"/>
          </a:xfrm>
          <a:prstGeom prst="rect">
            <a:avLst/>
          </a:prstGeom>
          <a:noFill/>
          <a:ln>
            <a:noFill/>
          </a:ln>
        </p:spPr>
      </p:pic>
      <p:pic>
        <p:nvPicPr>
          <p:cNvPr id="384" name="Google Shape;384;p44"/>
          <p:cNvPicPr preferRelativeResize="0"/>
          <p:nvPr/>
        </p:nvPicPr>
        <p:blipFill>
          <a:blip r:embed="rId4">
            <a:alphaModFix/>
          </a:blip>
          <a:stretch>
            <a:fillRect/>
          </a:stretch>
        </p:blipFill>
        <p:spPr>
          <a:xfrm>
            <a:off x="309750" y="1458800"/>
            <a:ext cx="4255782" cy="1311500"/>
          </a:xfrm>
          <a:prstGeom prst="rect">
            <a:avLst/>
          </a:prstGeom>
          <a:noFill/>
          <a:ln>
            <a:noFill/>
          </a:ln>
        </p:spPr>
      </p:pic>
      <p:pic>
        <p:nvPicPr>
          <p:cNvPr id="385" name="Google Shape;385;p44"/>
          <p:cNvPicPr preferRelativeResize="0"/>
          <p:nvPr/>
        </p:nvPicPr>
        <p:blipFill>
          <a:blip r:embed="rId5">
            <a:alphaModFix/>
          </a:blip>
          <a:stretch>
            <a:fillRect/>
          </a:stretch>
        </p:blipFill>
        <p:spPr>
          <a:xfrm>
            <a:off x="397050" y="2645773"/>
            <a:ext cx="334667" cy="306525"/>
          </a:xfrm>
          <a:prstGeom prst="rect">
            <a:avLst/>
          </a:prstGeom>
          <a:noFill/>
          <a:ln>
            <a:noFill/>
          </a:ln>
        </p:spPr>
      </p:pic>
      <p:sp>
        <p:nvSpPr>
          <p:cNvPr id="386" name="Google Shape;386;p44"/>
          <p:cNvSpPr/>
          <p:nvPr/>
        </p:nvSpPr>
        <p:spPr>
          <a:xfrm>
            <a:off x="885646" y="2593050"/>
            <a:ext cx="29952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Could be based on full blown OS</a:t>
            </a:r>
            <a:endParaRPr/>
          </a:p>
        </p:txBody>
      </p:sp>
      <p:sp>
        <p:nvSpPr>
          <p:cNvPr id="387" name="Google Shape;387;p44"/>
          <p:cNvSpPr txBox="1"/>
          <p:nvPr/>
        </p:nvSpPr>
        <p:spPr>
          <a:xfrm>
            <a:off x="75100" y="3721100"/>
            <a:ext cx="4203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System utilities packaged in -&gt; larger image size</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Many OS features your image will never use</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More security vulnerabilities</a:t>
            </a:r>
            <a:endParaRPr b="1" sz="1200">
              <a:solidFill>
                <a:srgbClr val="1C4587"/>
              </a:solidFill>
            </a:endParaRPr>
          </a:p>
          <a:p>
            <a:pPr indent="0" lvl="0" marL="457200" rtl="0" algn="l">
              <a:spcBef>
                <a:spcPts val="0"/>
              </a:spcBef>
              <a:spcAft>
                <a:spcPts val="0"/>
              </a:spcAft>
              <a:buNone/>
            </a:pPr>
            <a:r>
              <a:t/>
            </a:r>
            <a:endParaRPr b="1" sz="1200">
              <a:solidFill>
                <a:srgbClr val="1C4587"/>
              </a:solidFill>
            </a:endParaRPr>
          </a:p>
        </p:txBody>
      </p:sp>
      <p:sp>
        <p:nvSpPr>
          <p:cNvPr id="388" name="Google Shape;388;p44"/>
          <p:cNvSpPr txBox="1"/>
          <p:nvPr/>
        </p:nvSpPr>
        <p:spPr>
          <a:xfrm>
            <a:off x="4800350" y="3638550"/>
            <a:ext cx="42030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Less </a:t>
            </a:r>
            <a:r>
              <a:rPr b="1" lang="fr" sz="1200">
                <a:solidFill>
                  <a:srgbClr val="1C4587"/>
                </a:solidFill>
              </a:rPr>
              <a:t>storage</a:t>
            </a:r>
            <a:r>
              <a:rPr b="1" lang="fr" sz="1200">
                <a:solidFill>
                  <a:srgbClr val="1C4587"/>
                </a:solidFill>
              </a:rPr>
              <a:t> space</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Transfer images faster ( pull and push )</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Only bundle necessary utilities</a:t>
            </a:r>
            <a:endParaRPr b="1" sz="1200">
              <a:solidFill>
                <a:srgbClr val="1C4587"/>
              </a:solidFill>
            </a:endParaRPr>
          </a:p>
          <a:p>
            <a:pPr indent="-304800" lvl="0" marL="457200" rtl="0" algn="l">
              <a:lnSpc>
                <a:spcPct val="115000"/>
              </a:lnSpc>
              <a:spcBef>
                <a:spcPts val="0"/>
              </a:spcBef>
              <a:spcAft>
                <a:spcPts val="0"/>
              </a:spcAft>
              <a:buClr>
                <a:srgbClr val="E73937"/>
              </a:buClr>
              <a:buSzPts val="1200"/>
              <a:buChar char="➔"/>
            </a:pPr>
            <a:r>
              <a:rPr b="1" lang="fr" sz="1200">
                <a:solidFill>
                  <a:srgbClr val="1C4587"/>
                </a:solidFill>
              </a:rPr>
              <a:t>Minimize attack surface</a:t>
            </a:r>
            <a:endParaRPr b="1" sz="1200">
              <a:solidFill>
                <a:srgbClr val="1C4587"/>
              </a:solidFill>
            </a:endParaRPr>
          </a:p>
          <a:p>
            <a:pPr indent="0" lvl="0" marL="457200" rtl="0" algn="l">
              <a:lnSpc>
                <a:spcPct val="115000"/>
              </a:lnSpc>
              <a:spcBef>
                <a:spcPts val="0"/>
              </a:spcBef>
              <a:spcAft>
                <a:spcPts val="0"/>
              </a:spcAft>
              <a:buNone/>
            </a:pPr>
            <a:r>
              <a:t/>
            </a:r>
            <a:endParaRPr b="1" sz="1200">
              <a:solidFill>
                <a:srgbClr val="1C4587"/>
              </a:solidFill>
            </a:endParaRPr>
          </a:p>
          <a:p>
            <a:pPr indent="0" lvl="0" marL="457200" rtl="0" algn="l">
              <a:spcBef>
                <a:spcPts val="0"/>
              </a:spcBef>
              <a:spcAft>
                <a:spcPts val="0"/>
              </a:spcAft>
              <a:buNone/>
            </a:pPr>
            <a:r>
              <a:t/>
            </a:r>
            <a:endParaRPr b="1" sz="1200">
              <a:solidFill>
                <a:srgbClr val="1C4587"/>
              </a:solidFill>
            </a:endParaRPr>
          </a:p>
        </p:txBody>
      </p:sp>
      <p:pic>
        <p:nvPicPr>
          <p:cNvPr id="389" name="Google Shape;389;p44"/>
          <p:cNvPicPr preferRelativeResize="0"/>
          <p:nvPr/>
        </p:nvPicPr>
        <p:blipFill>
          <a:blip r:embed="rId6">
            <a:alphaModFix/>
          </a:blip>
          <a:stretch>
            <a:fillRect/>
          </a:stretch>
        </p:blipFill>
        <p:spPr>
          <a:xfrm>
            <a:off x="4190615" y="3761265"/>
            <a:ext cx="271075" cy="271075"/>
          </a:xfrm>
          <a:prstGeom prst="rect">
            <a:avLst/>
          </a:prstGeom>
          <a:noFill/>
          <a:ln>
            <a:noFill/>
          </a:ln>
        </p:spPr>
      </p:pic>
      <p:pic>
        <p:nvPicPr>
          <p:cNvPr id="390" name="Google Shape;390;p44"/>
          <p:cNvPicPr preferRelativeResize="0"/>
          <p:nvPr/>
        </p:nvPicPr>
        <p:blipFill>
          <a:blip r:embed="rId7">
            <a:alphaModFix/>
          </a:blip>
          <a:stretch>
            <a:fillRect/>
          </a:stretch>
        </p:blipFill>
        <p:spPr>
          <a:xfrm>
            <a:off x="4812900" y="1447425"/>
            <a:ext cx="4042351" cy="1311500"/>
          </a:xfrm>
          <a:prstGeom prst="rect">
            <a:avLst/>
          </a:prstGeom>
          <a:noFill/>
          <a:ln>
            <a:noFill/>
          </a:ln>
        </p:spPr>
      </p:pic>
      <p:sp>
        <p:nvSpPr>
          <p:cNvPr id="391" name="Google Shape;391;p44"/>
          <p:cNvSpPr/>
          <p:nvPr/>
        </p:nvSpPr>
        <p:spPr>
          <a:xfrm>
            <a:off x="4965025" y="2590800"/>
            <a:ext cx="4084200" cy="414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Leaner and smaller operating system distribution</a:t>
            </a:r>
            <a:endParaRPr/>
          </a:p>
        </p:txBody>
      </p:sp>
      <p:pic>
        <p:nvPicPr>
          <p:cNvPr id="392" name="Google Shape;392;p44"/>
          <p:cNvPicPr preferRelativeResize="0"/>
          <p:nvPr/>
        </p:nvPicPr>
        <p:blipFill rotWithShape="1">
          <a:blip r:embed="rId3">
            <a:alphaModFix/>
          </a:blip>
          <a:srcRect b="0" l="0" r="0" t="0"/>
          <a:stretch/>
        </p:blipFill>
        <p:spPr>
          <a:xfrm>
            <a:off x="4571700" y="2592988"/>
            <a:ext cx="398520" cy="414720"/>
          </a:xfrm>
          <a:prstGeom prst="rect">
            <a:avLst/>
          </a:prstGeom>
          <a:noFill/>
          <a:ln>
            <a:noFill/>
          </a:ln>
        </p:spPr>
      </p:pic>
      <p:pic>
        <p:nvPicPr>
          <p:cNvPr id="393" name="Google Shape;393;p44"/>
          <p:cNvPicPr preferRelativeResize="0"/>
          <p:nvPr/>
        </p:nvPicPr>
        <p:blipFill>
          <a:blip r:embed="rId8">
            <a:alphaModFix/>
          </a:blip>
          <a:stretch>
            <a:fillRect/>
          </a:stretch>
        </p:blipFill>
        <p:spPr>
          <a:xfrm>
            <a:off x="5257650" y="3257545"/>
            <a:ext cx="1257536" cy="306525"/>
          </a:xfrm>
          <a:prstGeom prst="rect">
            <a:avLst/>
          </a:prstGeom>
          <a:noFill/>
          <a:ln>
            <a:noFill/>
          </a:ln>
        </p:spPr>
      </p:pic>
      <p:sp>
        <p:nvSpPr>
          <p:cNvPr id="394" name="Google Shape;394;p44"/>
          <p:cNvSpPr txBox="1"/>
          <p:nvPr/>
        </p:nvSpPr>
        <p:spPr>
          <a:xfrm>
            <a:off x="6709100" y="3209100"/>
            <a:ext cx="197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E73937"/>
                </a:solidFill>
              </a:rPr>
              <a:t>LIghtweight linux distro</a:t>
            </a:r>
            <a:endParaRPr b="1" sz="1200">
              <a:solidFill>
                <a:srgbClr val="E7393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txBox="1"/>
          <p:nvPr/>
        </p:nvSpPr>
        <p:spPr>
          <a:xfrm>
            <a:off x="1237475" y="7429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Optimize Caching Image Layers</a:t>
            </a:r>
            <a:endParaRPr b="1" sz="1900">
              <a:solidFill>
                <a:srgbClr val="2A4194"/>
              </a:solidFill>
            </a:endParaRPr>
          </a:p>
        </p:txBody>
      </p:sp>
      <p:pic>
        <p:nvPicPr>
          <p:cNvPr id="400" name="Google Shape;400;p45"/>
          <p:cNvPicPr preferRelativeResize="0"/>
          <p:nvPr/>
        </p:nvPicPr>
        <p:blipFill rotWithShape="1">
          <a:blip r:embed="rId3">
            <a:alphaModFix/>
          </a:blip>
          <a:srcRect b="0" l="0" r="0" t="0"/>
          <a:stretch/>
        </p:blipFill>
        <p:spPr>
          <a:xfrm>
            <a:off x="6760350" y="764188"/>
            <a:ext cx="398520" cy="414720"/>
          </a:xfrm>
          <a:prstGeom prst="rect">
            <a:avLst/>
          </a:prstGeom>
          <a:noFill/>
          <a:ln>
            <a:noFill/>
          </a:ln>
        </p:spPr>
      </p:pic>
      <p:pic>
        <p:nvPicPr>
          <p:cNvPr id="401" name="Google Shape;401;p45"/>
          <p:cNvPicPr preferRelativeResize="0"/>
          <p:nvPr/>
        </p:nvPicPr>
        <p:blipFill>
          <a:blip r:embed="rId4">
            <a:alphaModFix/>
          </a:blip>
          <a:stretch>
            <a:fillRect/>
          </a:stretch>
        </p:blipFill>
        <p:spPr>
          <a:xfrm>
            <a:off x="2057088" y="764200"/>
            <a:ext cx="456331" cy="414700"/>
          </a:xfrm>
          <a:prstGeom prst="rect">
            <a:avLst/>
          </a:prstGeom>
          <a:noFill/>
          <a:ln>
            <a:noFill/>
          </a:ln>
        </p:spPr>
      </p:pic>
      <p:pic>
        <p:nvPicPr>
          <p:cNvPr id="402" name="Google Shape;402;p45"/>
          <p:cNvPicPr preferRelativeResize="0"/>
          <p:nvPr/>
        </p:nvPicPr>
        <p:blipFill>
          <a:blip r:embed="rId5">
            <a:alphaModFix/>
          </a:blip>
          <a:stretch>
            <a:fillRect/>
          </a:stretch>
        </p:blipFill>
        <p:spPr>
          <a:xfrm>
            <a:off x="5847288" y="1428750"/>
            <a:ext cx="3193850" cy="3366449"/>
          </a:xfrm>
          <a:prstGeom prst="rect">
            <a:avLst/>
          </a:prstGeom>
          <a:noFill/>
          <a:ln>
            <a:noFill/>
          </a:ln>
        </p:spPr>
      </p:pic>
      <p:pic>
        <p:nvPicPr>
          <p:cNvPr id="403" name="Google Shape;403;p45"/>
          <p:cNvPicPr preferRelativeResize="0"/>
          <p:nvPr/>
        </p:nvPicPr>
        <p:blipFill>
          <a:blip r:embed="rId6">
            <a:alphaModFix/>
          </a:blip>
          <a:stretch>
            <a:fillRect/>
          </a:stretch>
        </p:blipFill>
        <p:spPr>
          <a:xfrm>
            <a:off x="102863" y="1428750"/>
            <a:ext cx="5648496" cy="3366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9"/>
          <p:cNvPicPr preferRelativeResize="0"/>
          <p:nvPr/>
        </p:nvPicPr>
        <p:blipFill>
          <a:blip r:embed="rId3">
            <a:alphaModFix/>
          </a:blip>
          <a:stretch>
            <a:fillRect/>
          </a:stretch>
        </p:blipFill>
        <p:spPr>
          <a:xfrm>
            <a:off x="1680600" y="1204238"/>
            <a:ext cx="5782176" cy="1820627"/>
          </a:xfrm>
          <a:prstGeom prst="rect">
            <a:avLst/>
          </a:prstGeom>
          <a:noFill/>
          <a:ln>
            <a:noFill/>
          </a:ln>
        </p:spPr>
      </p:pic>
      <p:sp>
        <p:nvSpPr>
          <p:cNvPr id="77" name="Google Shape;77;p19"/>
          <p:cNvSpPr txBox="1"/>
          <p:nvPr/>
        </p:nvSpPr>
        <p:spPr>
          <a:xfrm>
            <a:off x="1507125" y="590550"/>
            <a:ext cx="639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Challenges of </a:t>
            </a:r>
            <a:r>
              <a:rPr b="1" lang="fr" sz="1900">
                <a:solidFill>
                  <a:srgbClr val="2A4194"/>
                </a:solidFill>
              </a:rPr>
              <a:t>Traditional</a:t>
            </a:r>
            <a:r>
              <a:rPr b="1" lang="fr" sz="1900">
                <a:solidFill>
                  <a:srgbClr val="2A4194"/>
                </a:solidFill>
              </a:rPr>
              <a:t> deployment of applications</a:t>
            </a:r>
            <a:endParaRPr b="1" sz="1900">
              <a:solidFill>
                <a:srgbClr val="2A4194"/>
              </a:solidFill>
            </a:endParaRPr>
          </a:p>
          <a:p>
            <a:pPr indent="0" lvl="0" marL="0" rtl="0" algn="l">
              <a:spcBef>
                <a:spcPts val="0"/>
              </a:spcBef>
              <a:spcAft>
                <a:spcPts val="0"/>
              </a:spcAft>
              <a:buNone/>
            </a:pPr>
            <a:r>
              <a:t/>
            </a:r>
            <a:endParaRPr sz="1700"/>
          </a:p>
        </p:txBody>
      </p:sp>
      <p:pic>
        <p:nvPicPr>
          <p:cNvPr id="78" name="Google Shape;78;p19"/>
          <p:cNvPicPr preferRelativeResize="0"/>
          <p:nvPr/>
        </p:nvPicPr>
        <p:blipFill>
          <a:blip r:embed="rId4">
            <a:alphaModFix/>
          </a:blip>
          <a:stretch>
            <a:fillRect/>
          </a:stretch>
        </p:blipFill>
        <p:spPr>
          <a:xfrm>
            <a:off x="1507121" y="3377350"/>
            <a:ext cx="1278900" cy="1132000"/>
          </a:xfrm>
          <a:prstGeom prst="rect">
            <a:avLst/>
          </a:prstGeom>
          <a:noFill/>
          <a:ln>
            <a:noFill/>
          </a:ln>
        </p:spPr>
      </p:pic>
      <p:pic>
        <p:nvPicPr>
          <p:cNvPr id="79" name="Google Shape;79;p19"/>
          <p:cNvPicPr preferRelativeResize="0"/>
          <p:nvPr/>
        </p:nvPicPr>
        <p:blipFill>
          <a:blip r:embed="rId5">
            <a:alphaModFix/>
          </a:blip>
          <a:stretch>
            <a:fillRect/>
          </a:stretch>
        </p:blipFill>
        <p:spPr>
          <a:xfrm>
            <a:off x="4846921" y="3393588"/>
            <a:ext cx="1278900" cy="1099517"/>
          </a:xfrm>
          <a:prstGeom prst="rect">
            <a:avLst/>
          </a:prstGeom>
          <a:noFill/>
          <a:ln>
            <a:noFill/>
          </a:ln>
        </p:spPr>
      </p:pic>
      <p:pic>
        <p:nvPicPr>
          <p:cNvPr id="80" name="Google Shape;80;p19"/>
          <p:cNvPicPr preferRelativeResize="0"/>
          <p:nvPr/>
        </p:nvPicPr>
        <p:blipFill>
          <a:blip r:embed="rId6">
            <a:alphaModFix/>
          </a:blip>
          <a:stretch>
            <a:fillRect/>
          </a:stretch>
        </p:blipFill>
        <p:spPr>
          <a:xfrm>
            <a:off x="2971197" y="3393600"/>
            <a:ext cx="641836" cy="481751"/>
          </a:xfrm>
          <a:prstGeom prst="rect">
            <a:avLst/>
          </a:prstGeom>
          <a:noFill/>
          <a:ln>
            <a:noFill/>
          </a:ln>
        </p:spPr>
      </p:pic>
      <p:pic>
        <p:nvPicPr>
          <p:cNvPr id="81" name="Google Shape;81;p19"/>
          <p:cNvPicPr preferRelativeResize="0"/>
          <p:nvPr/>
        </p:nvPicPr>
        <p:blipFill>
          <a:blip r:embed="rId6">
            <a:alphaModFix/>
          </a:blip>
          <a:stretch>
            <a:fillRect/>
          </a:stretch>
        </p:blipFill>
        <p:spPr>
          <a:xfrm>
            <a:off x="6308585" y="3393600"/>
            <a:ext cx="641836" cy="481751"/>
          </a:xfrm>
          <a:prstGeom prst="rect">
            <a:avLst/>
          </a:prstGeom>
          <a:noFill/>
          <a:ln>
            <a:noFill/>
          </a:ln>
        </p:spPr>
      </p:pic>
      <p:pic>
        <p:nvPicPr>
          <p:cNvPr id="82" name="Google Shape;82;p19"/>
          <p:cNvPicPr preferRelativeResize="0"/>
          <p:nvPr/>
        </p:nvPicPr>
        <p:blipFill>
          <a:blip r:embed="rId7">
            <a:alphaModFix/>
          </a:blip>
          <a:stretch>
            <a:fillRect/>
          </a:stretch>
        </p:blipFill>
        <p:spPr>
          <a:xfrm>
            <a:off x="6224985" y="3943357"/>
            <a:ext cx="809017" cy="738900"/>
          </a:xfrm>
          <a:prstGeom prst="rect">
            <a:avLst/>
          </a:prstGeom>
          <a:noFill/>
          <a:ln>
            <a:noFill/>
          </a:ln>
        </p:spPr>
      </p:pic>
      <p:pic>
        <p:nvPicPr>
          <p:cNvPr id="83" name="Google Shape;83;p19"/>
          <p:cNvPicPr preferRelativeResize="0"/>
          <p:nvPr/>
        </p:nvPicPr>
        <p:blipFill>
          <a:blip r:embed="rId7">
            <a:alphaModFix/>
          </a:blip>
          <a:stretch>
            <a:fillRect/>
          </a:stretch>
        </p:blipFill>
        <p:spPr>
          <a:xfrm>
            <a:off x="2887610" y="3943357"/>
            <a:ext cx="809018" cy="738900"/>
          </a:xfrm>
          <a:prstGeom prst="rect">
            <a:avLst/>
          </a:prstGeom>
          <a:noFill/>
          <a:ln>
            <a:noFill/>
          </a:ln>
        </p:spPr>
      </p:pic>
      <p:sp>
        <p:nvSpPr>
          <p:cNvPr id="84" name="Google Shape;84;p19"/>
          <p:cNvSpPr txBox="1"/>
          <p:nvPr/>
        </p:nvSpPr>
        <p:spPr>
          <a:xfrm>
            <a:off x="6950425" y="3377350"/>
            <a:ext cx="102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Redis</a:t>
            </a:r>
            <a:endParaRPr b="1">
              <a:solidFill>
                <a:srgbClr val="2A4194"/>
              </a:solidFill>
            </a:endParaRPr>
          </a:p>
          <a:p>
            <a:pPr indent="0" lvl="0" marL="0" rtl="0" algn="l">
              <a:spcBef>
                <a:spcPts val="0"/>
              </a:spcBef>
              <a:spcAft>
                <a:spcPts val="0"/>
              </a:spcAft>
              <a:buNone/>
            </a:pPr>
            <a:r>
              <a:rPr b="1" lang="fr">
                <a:solidFill>
                  <a:srgbClr val="2A4194"/>
                </a:solidFill>
              </a:rPr>
              <a:t>V 5.0</a:t>
            </a:r>
            <a:endParaRPr b="1">
              <a:solidFill>
                <a:srgbClr val="2A4194"/>
              </a:solidFill>
            </a:endParaRPr>
          </a:p>
        </p:txBody>
      </p:sp>
      <p:sp>
        <p:nvSpPr>
          <p:cNvPr id="85" name="Google Shape;85;p19"/>
          <p:cNvSpPr txBox="1"/>
          <p:nvPr/>
        </p:nvSpPr>
        <p:spPr>
          <a:xfrm>
            <a:off x="6950425" y="40927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V 9.3</a:t>
            </a:r>
            <a:endParaRPr b="1">
              <a:solidFill>
                <a:srgbClr val="2A4194"/>
              </a:solidFill>
            </a:endParaRPr>
          </a:p>
        </p:txBody>
      </p:sp>
      <p:sp>
        <p:nvSpPr>
          <p:cNvPr id="86" name="Google Shape;86;p19"/>
          <p:cNvSpPr txBox="1"/>
          <p:nvPr/>
        </p:nvSpPr>
        <p:spPr>
          <a:xfrm>
            <a:off x="3602625" y="3385550"/>
            <a:ext cx="102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Redis</a:t>
            </a:r>
            <a:endParaRPr b="1">
              <a:solidFill>
                <a:srgbClr val="2A4194"/>
              </a:solidFill>
            </a:endParaRPr>
          </a:p>
          <a:p>
            <a:pPr indent="0" lvl="0" marL="0" rtl="0" algn="l">
              <a:spcBef>
                <a:spcPts val="0"/>
              </a:spcBef>
              <a:spcAft>
                <a:spcPts val="0"/>
              </a:spcAft>
              <a:buNone/>
            </a:pPr>
            <a:r>
              <a:rPr b="1" lang="fr">
                <a:solidFill>
                  <a:srgbClr val="2A4194"/>
                </a:solidFill>
              </a:rPr>
              <a:t>V 5.0</a:t>
            </a:r>
            <a:endParaRPr b="1">
              <a:solidFill>
                <a:srgbClr val="2A4194"/>
              </a:solidFill>
            </a:endParaRPr>
          </a:p>
        </p:txBody>
      </p:sp>
      <p:sp>
        <p:nvSpPr>
          <p:cNvPr id="87" name="Google Shape;87;p19"/>
          <p:cNvSpPr txBox="1"/>
          <p:nvPr/>
        </p:nvSpPr>
        <p:spPr>
          <a:xfrm>
            <a:off x="3602625" y="41009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V 9.3</a:t>
            </a:r>
            <a:endParaRPr b="1">
              <a:solidFill>
                <a:srgbClr val="2A41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nvSpPr>
        <p:spPr>
          <a:xfrm>
            <a:off x="1237475" y="7429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Optimize Caching Image Layers</a:t>
            </a:r>
            <a:endParaRPr b="1" sz="1900">
              <a:solidFill>
                <a:srgbClr val="2A4194"/>
              </a:solidFill>
            </a:endParaRPr>
          </a:p>
        </p:txBody>
      </p:sp>
      <p:pic>
        <p:nvPicPr>
          <p:cNvPr id="409" name="Google Shape;409;p46"/>
          <p:cNvPicPr preferRelativeResize="0"/>
          <p:nvPr/>
        </p:nvPicPr>
        <p:blipFill rotWithShape="1">
          <a:blip r:embed="rId3">
            <a:alphaModFix/>
          </a:blip>
          <a:srcRect b="0" l="0" r="0" t="0"/>
          <a:stretch/>
        </p:blipFill>
        <p:spPr>
          <a:xfrm>
            <a:off x="6760350" y="764188"/>
            <a:ext cx="398520" cy="414720"/>
          </a:xfrm>
          <a:prstGeom prst="rect">
            <a:avLst/>
          </a:prstGeom>
          <a:noFill/>
          <a:ln>
            <a:noFill/>
          </a:ln>
        </p:spPr>
      </p:pic>
      <p:pic>
        <p:nvPicPr>
          <p:cNvPr id="410" name="Google Shape;410;p46"/>
          <p:cNvPicPr preferRelativeResize="0"/>
          <p:nvPr/>
        </p:nvPicPr>
        <p:blipFill>
          <a:blip r:embed="rId4">
            <a:alphaModFix/>
          </a:blip>
          <a:stretch>
            <a:fillRect/>
          </a:stretch>
        </p:blipFill>
        <p:spPr>
          <a:xfrm>
            <a:off x="2057088" y="764200"/>
            <a:ext cx="456331" cy="414700"/>
          </a:xfrm>
          <a:prstGeom prst="rect">
            <a:avLst/>
          </a:prstGeom>
          <a:noFill/>
          <a:ln>
            <a:noFill/>
          </a:ln>
        </p:spPr>
      </p:pic>
      <p:pic>
        <p:nvPicPr>
          <p:cNvPr id="411" name="Google Shape;411;p46"/>
          <p:cNvPicPr preferRelativeResize="0"/>
          <p:nvPr/>
        </p:nvPicPr>
        <p:blipFill>
          <a:blip r:embed="rId5">
            <a:alphaModFix/>
          </a:blip>
          <a:stretch>
            <a:fillRect/>
          </a:stretch>
        </p:blipFill>
        <p:spPr>
          <a:xfrm>
            <a:off x="6204049" y="1630281"/>
            <a:ext cx="1340025" cy="1192244"/>
          </a:xfrm>
          <a:prstGeom prst="rect">
            <a:avLst/>
          </a:prstGeom>
          <a:noFill/>
          <a:ln>
            <a:noFill/>
          </a:ln>
        </p:spPr>
      </p:pic>
      <p:sp>
        <p:nvSpPr>
          <p:cNvPr id="412" name="Google Shape;412;p46"/>
          <p:cNvSpPr txBox="1"/>
          <p:nvPr/>
        </p:nvSpPr>
        <p:spPr>
          <a:xfrm>
            <a:off x="597350" y="1611300"/>
            <a:ext cx="53004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73937"/>
              </a:buClr>
              <a:buSzPts val="1200"/>
              <a:buChar char="➔"/>
            </a:pPr>
            <a:r>
              <a:rPr b="1" lang="fr" sz="1200">
                <a:solidFill>
                  <a:srgbClr val="1C4587"/>
                </a:solidFill>
              </a:rPr>
              <a:t>Docker caches each layer , saved on local filesystem</a:t>
            </a:r>
            <a:endParaRPr b="1" sz="1200">
              <a:solidFill>
                <a:srgbClr val="1C4587"/>
              </a:solidFill>
            </a:endParaRPr>
          </a:p>
          <a:p>
            <a:pPr indent="-304800" lvl="0" marL="457200" rtl="0" algn="l">
              <a:lnSpc>
                <a:spcPct val="150000"/>
              </a:lnSpc>
              <a:spcBef>
                <a:spcPts val="0"/>
              </a:spcBef>
              <a:spcAft>
                <a:spcPts val="0"/>
              </a:spcAft>
              <a:buClr>
                <a:srgbClr val="E73937"/>
              </a:buClr>
              <a:buSzPts val="1200"/>
              <a:buChar char="➔"/>
            </a:pPr>
            <a:r>
              <a:rPr b="1" lang="fr" sz="1200">
                <a:solidFill>
                  <a:srgbClr val="1C4587"/>
                </a:solidFill>
              </a:rPr>
              <a:t>If nothing has changed in a layer ( or any layers </a:t>
            </a:r>
            <a:r>
              <a:rPr b="1" lang="fr" sz="1200" u="sng">
                <a:solidFill>
                  <a:srgbClr val="1C4587"/>
                </a:solidFill>
              </a:rPr>
              <a:t>preceding</a:t>
            </a:r>
            <a:r>
              <a:rPr b="1" lang="fr" sz="1200">
                <a:solidFill>
                  <a:srgbClr val="1C4587"/>
                </a:solidFill>
              </a:rPr>
              <a:t> it ) it will be reused from cache</a:t>
            </a:r>
            <a:endParaRPr b="1" sz="1200">
              <a:solidFill>
                <a:srgbClr val="1C4587"/>
              </a:solidFill>
            </a:endParaRPr>
          </a:p>
          <a:p>
            <a:pPr indent="-304800" lvl="0" marL="457200" rtl="0" algn="l">
              <a:lnSpc>
                <a:spcPct val="150000"/>
              </a:lnSpc>
              <a:spcBef>
                <a:spcPts val="0"/>
              </a:spcBef>
              <a:spcAft>
                <a:spcPts val="0"/>
              </a:spcAft>
              <a:buClr>
                <a:srgbClr val="E73937"/>
              </a:buClr>
              <a:buSzPts val="1200"/>
              <a:buChar char="➔"/>
            </a:pPr>
            <a:r>
              <a:rPr b="1" lang="fr" sz="1200">
                <a:solidFill>
                  <a:srgbClr val="1C4587"/>
                </a:solidFill>
              </a:rPr>
              <a:t>Once a layer changes , </a:t>
            </a:r>
            <a:r>
              <a:rPr b="1" lang="fr" sz="1200" u="sng">
                <a:solidFill>
                  <a:srgbClr val="1C4587"/>
                </a:solidFill>
              </a:rPr>
              <a:t>all </a:t>
            </a:r>
            <a:r>
              <a:rPr b="1" lang="fr" sz="1200" u="sng">
                <a:solidFill>
                  <a:srgbClr val="1C4587"/>
                </a:solidFill>
              </a:rPr>
              <a:t>following</a:t>
            </a:r>
            <a:r>
              <a:rPr b="1" lang="fr" sz="1200" u="sng">
                <a:solidFill>
                  <a:srgbClr val="1C4587"/>
                </a:solidFill>
              </a:rPr>
              <a:t> layers are </a:t>
            </a:r>
            <a:r>
              <a:rPr b="1" lang="fr" sz="1200" u="sng">
                <a:solidFill>
                  <a:srgbClr val="1C4587"/>
                </a:solidFill>
              </a:rPr>
              <a:t>recreated</a:t>
            </a:r>
            <a:r>
              <a:rPr b="1" lang="fr" sz="1200" u="sng">
                <a:solidFill>
                  <a:srgbClr val="1C4587"/>
                </a:solidFill>
              </a:rPr>
              <a:t> as well</a:t>
            </a:r>
            <a:endParaRPr b="1" sz="1200" u="sng">
              <a:solidFill>
                <a:srgbClr val="1C4587"/>
              </a:solidFill>
            </a:endParaRPr>
          </a:p>
          <a:p>
            <a:pPr indent="0" lvl="0" marL="0" rtl="0" algn="l">
              <a:spcBef>
                <a:spcPts val="0"/>
              </a:spcBef>
              <a:spcAft>
                <a:spcPts val="0"/>
              </a:spcAft>
              <a:buNone/>
            </a:pPr>
            <a:r>
              <a:t/>
            </a:r>
            <a:endParaRPr b="1" sz="1200">
              <a:solidFill>
                <a:srgbClr val="1C4587"/>
              </a:solidFill>
            </a:endParaRPr>
          </a:p>
        </p:txBody>
      </p:sp>
      <p:pic>
        <p:nvPicPr>
          <p:cNvPr id="413" name="Google Shape;413;p46"/>
          <p:cNvPicPr preferRelativeResize="0"/>
          <p:nvPr/>
        </p:nvPicPr>
        <p:blipFill rotWithShape="1">
          <a:blip r:embed="rId3">
            <a:alphaModFix/>
          </a:blip>
          <a:srcRect b="0" l="0" r="0" t="0"/>
          <a:stretch/>
        </p:blipFill>
        <p:spPr>
          <a:xfrm>
            <a:off x="974075" y="3567448"/>
            <a:ext cx="320400" cy="333404"/>
          </a:xfrm>
          <a:prstGeom prst="rect">
            <a:avLst/>
          </a:prstGeom>
          <a:noFill/>
          <a:ln>
            <a:noFill/>
          </a:ln>
        </p:spPr>
      </p:pic>
      <p:pic>
        <p:nvPicPr>
          <p:cNvPr id="414" name="Google Shape;414;p46"/>
          <p:cNvPicPr preferRelativeResize="0"/>
          <p:nvPr/>
        </p:nvPicPr>
        <p:blipFill rotWithShape="1">
          <a:blip r:embed="rId3">
            <a:alphaModFix/>
          </a:blip>
          <a:srcRect b="0" l="0" r="0" t="0"/>
          <a:stretch/>
        </p:blipFill>
        <p:spPr>
          <a:xfrm>
            <a:off x="974075" y="4005248"/>
            <a:ext cx="320400" cy="333404"/>
          </a:xfrm>
          <a:prstGeom prst="rect">
            <a:avLst/>
          </a:prstGeom>
          <a:noFill/>
          <a:ln>
            <a:noFill/>
          </a:ln>
        </p:spPr>
      </p:pic>
      <p:sp>
        <p:nvSpPr>
          <p:cNvPr id="415" name="Google Shape;415;p46"/>
          <p:cNvSpPr txBox="1"/>
          <p:nvPr/>
        </p:nvSpPr>
        <p:spPr>
          <a:xfrm>
            <a:off x="1447000" y="3549500"/>
            <a:ext cx="2438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200">
                <a:solidFill>
                  <a:srgbClr val="1C4587"/>
                </a:solidFill>
              </a:rPr>
              <a:t>Faster image building </a:t>
            </a:r>
            <a:endParaRPr b="1" sz="1200">
              <a:solidFill>
                <a:srgbClr val="1C4587"/>
              </a:solidFill>
            </a:endParaRPr>
          </a:p>
        </p:txBody>
      </p:sp>
      <p:sp>
        <p:nvSpPr>
          <p:cNvPr id="416" name="Google Shape;416;p46"/>
          <p:cNvSpPr txBox="1"/>
          <p:nvPr/>
        </p:nvSpPr>
        <p:spPr>
          <a:xfrm>
            <a:off x="1446925" y="3987300"/>
            <a:ext cx="282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200">
                <a:solidFill>
                  <a:srgbClr val="1C4587"/>
                </a:solidFill>
              </a:rPr>
              <a:t>Downloading only added layers</a:t>
            </a:r>
            <a:endParaRPr b="1" sz="1200">
              <a:solidFill>
                <a:srgbClr val="1C4587"/>
              </a:solidFill>
            </a:endParaRPr>
          </a:p>
        </p:txBody>
      </p:sp>
      <p:pic>
        <p:nvPicPr>
          <p:cNvPr id="417" name="Google Shape;417;p46"/>
          <p:cNvPicPr preferRelativeResize="0"/>
          <p:nvPr/>
        </p:nvPicPr>
        <p:blipFill>
          <a:blip r:embed="rId6">
            <a:alphaModFix/>
          </a:blip>
          <a:stretch>
            <a:fillRect/>
          </a:stretch>
        </p:blipFill>
        <p:spPr>
          <a:xfrm>
            <a:off x="4339425" y="3121675"/>
            <a:ext cx="3817998" cy="1798199"/>
          </a:xfrm>
          <a:prstGeom prst="rect">
            <a:avLst/>
          </a:prstGeom>
          <a:noFill/>
          <a:ln>
            <a:noFill/>
          </a:ln>
        </p:spPr>
      </p:pic>
      <p:sp>
        <p:nvSpPr>
          <p:cNvPr id="418" name="Google Shape;418;p46"/>
          <p:cNvSpPr/>
          <p:nvPr/>
        </p:nvSpPr>
        <p:spPr>
          <a:xfrm>
            <a:off x="4339425" y="3437725"/>
            <a:ext cx="2289000" cy="1166100"/>
          </a:xfrm>
          <a:prstGeom prst="rect">
            <a:avLst/>
          </a:prstGeom>
          <a:noFill/>
          <a:ln cap="flat" cmpd="sng" w="19050">
            <a:solidFill>
              <a:srgbClr val="E739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nvSpPr>
        <p:spPr>
          <a:xfrm>
            <a:off x="1237475" y="4381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Use .dockerignore file</a:t>
            </a:r>
            <a:endParaRPr b="1" sz="1900">
              <a:solidFill>
                <a:srgbClr val="2A4194"/>
              </a:solidFill>
            </a:endParaRPr>
          </a:p>
        </p:txBody>
      </p:sp>
      <p:pic>
        <p:nvPicPr>
          <p:cNvPr id="424" name="Google Shape;424;p47"/>
          <p:cNvPicPr preferRelativeResize="0"/>
          <p:nvPr/>
        </p:nvPicPr>
        <p:blipFill rotWithShape="1">
          <a:blip r:embed="rId3">
            <a:alphaModFix/>
          </a:blip>
          <a:srcRect b="0" l="0" r="0" t="0"/>
          <a:stretch/>
        </p:blipFill>
        <p:spPr>
          <a:xfrm>
            <a:off x="6150750" y="383187"/>
            <a:ext cx="398520" cy="414720"/>
          </a:xfrm>
          <a:prstGeom prst="rect">
            <a:avLst/>
          </a:prstGeom>
          <a:noFill/>
          <a:ln>
            <a:noFill/>
          </a:ln>
        </p:spPr>
      </p:pic>
      <p:pic>
        <p:nvPicPr>
          <p:cNvPr id="425" name="Google Shape;425;p47"/>
          <p:cNvPicPr preferRelativeResize="0"/>
          <p:nvPr/>
        </p:nvPicPr>
        <p:blipFill>
          <a:blip r:embed="rId4">
            <a:alphaModFix/>
          </a:blip>
          <a:stretch>
            <a:fillRect/>
          </a:stretch>
        </p:blipFill>
        <p:spPr>
          <a:xfrm>
            <a:off x="748768" y="1035487"/>
            <a:ext cx="2158408" cy="1307675"/>
          </a:xfrm>
          <a:prstGeom prst="rect">
            <a:avLst/>
          </a:prstGeom>
          <a:noFill/>
          <a:ln>
            <a:noFill/>
          </a:ln>
        </p:spPr>
      </p:pic>
      <p:sp>
        <p:nvSpPr>
          <p:cNvPr id="426" name="Google Shape;426;p47"/>
          <p:cNvSpPr/>
          <p:nvPr/>
        </p:nvSpPr>
        <p:spPr>
          <a:xfrm>
            <a:off x="3199825" y="1502625"/>
            <a:ext cx="3277200" cy="84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We don’t need everything inside the docker image like node-modules or </a:t>
            </a:r>
            <a:r>
              <a:rPr lang="fr"/>
              <a:t>README</a:t>
            </a:r>
            <a:r>
              <a:rPr lang="fr"/>
              <a:t> file </a:t>
            </a:r>
            <a:endParaRPr/>
          </a:p>
        </p:txBody>
      </p:sp>
      <p:pic>
        <p:nvPicPr>
          <p:cNvPr id="427" name="Google Shape;427;p47"/>
          <p:cNvPicPr preferRelativeResize="0"/>
          <p:nvPr/>
        </p:nvPicPr>
        <p:blipFill>
          <a:blip r:embed="rId5">
            <a:alphaModFix/>
          </a:blip>
          <a:stretch>
            <a:fillRect/>
          </a:stretch>
        </p:blipFill>
        <p:spPr>
          <a:xfrm>
            <a:off x="6629500" y="1052145"/>
            <a:ext cx="1600526" cy="1425231"/>
          </a:xfrm>
          <a:prstGeom prst="rect">
            <a:avLst/>
          </a:prstGeom>
          <a:noFill/>
          <a:ln>
            <a:noFill/>
          </a:ln>
        </p:spPr>
      </p:pic>
      <p:sp>
        <p:nvSpPr>
          <p:cNvPr id="428" name="Google Shape;428;p47"/>
          <p:cNvSpPr txBox="1"/>
          <p:nvPr/>
        </p:nvSpPr>
        <p:spPr>
          <a:xfrm>
            <a:off x="913400" y="2310900"/>
            <a:ext cx="2438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200">
                <a:solidFill>
                  <a:schemeClr val="dk1"/>
                </a:solidFill>
              </a:rPr>
              <a:t>docker build -t myapp</a:t>
            </a:r>
            <a:endParaRPr sz="1200">
              <a:solidFill>
                <a:schemeClr val="dk1"/>
              </a:solidFill>
            </a:endParaRPr>
          </a:p>
        </p:txBody>
      </p:sp>
      <p:sp>
        <p:nvSpPr>
          <p:cNvPr id="429" name="Google Shape;429;p47"/>
          <p:cNvSpPr/>
          <p:nvPr/>
        </p:nvSpPr>
        <p:spPr>
          <a:xfrm>
            <a:off x="1248425" y="2828000"/>
            <a:ext cx="4848600" cy="414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Use .dockerignore to explicitly exclude files and folders </a:t>
            </a:r>
            <a:endParaRPr/>
          </a:p>
        </p:txBody>
      </p:sp>
      <p:pic>
        <p:nvPicPr>
          <p:cNvPr id="430" name="Google Shape;430;p47"/>
          <p:cNvPicPr preferRelativeResize="0"/>
          <p:nvPr/>
        </p:nvPicPr>
        <p:blipFill rotWithShape="1">
          <a:blip r:embed="rId3">
            <a:alphaModFix/>
          </a:blip>
          <a:srcRect b="0" l="0" r="0" t="0"/>
          <a:stretch/>
        </p:blipFill>
        <p:spPr>
          <a:xfrm>
            <a:off x="778900" y="2830188"/>
            <a:ext cx="398520" cy="414720"/>
          </a:xfrm>
          <a:prstGeom prst="rect">
            <a:avLst/>
          </a:prstGeom>
          <a:noFill/>
          <a:ln>
            <a:noFill/>
          </a:ln>
        </p:spPr>
      </p:pic>
      <p:pic>
        <p:nvPicPr>
          <p:cNvPr id="431" name="Google Shape;431;p47"/>
          <p:cNvPicPr preferRelativeResize="0"/>
          <p:nvPr/>
        </p:nvPicPr>
        <p:blipFill>
          <a:blip r:embed="rId6">
            <a:alphaModFix/>
          </a:blip>
          <a:stretch>
            <a:fillRect/>
          </a:stretch>
        </p:blipFill>
        <p:spPr>
          <a:xfrm>
            <a:off x="6477025" y="2642810"/>
            <a:ext cx="2286399" cy="2210739"/>
          </a:xfrm>
          <a:prstGeom prst="rect">
            <a:avLst/>
          </a:prstGeom>
          <a:noFill/>
          <a:ln>
            <a:noFill/>
          </a:ln>
        </p:spPr>
      </p:pic>
      <p:sp>
        <p:nvSpPr>
          <p:cNvPr id="432" name="Google Shape;432;p47"/>
          <p:cNvSpPr txBox="1"/>
          <p:nvPr/>
        </p:nvSpPr>
        <p:spPr>
          <a:xfrm>
            <a:off x="1180725" y="3424200"/>
            <a:ext cx="4800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A4194"/>
              </a:buClr>
              <a:buSzPts val="1400"/>
              <a:buChar char="➔"/>
            </a:pPr>
            <a:r>
              <a:rPr lang="fr">
                <a:solidFill>
                  <a:srgbClr val="2A4194"/>
                </a:solidFill>
              </a:rPr>
              <a:t>Create .dockerignore file in the root directory</a:t>
            </a:r>
            <a:endParaRPr>
              <a:solidFill>
                <a:srgbClr val="2A4194"/>
              </a:solidFill>
            </a:endParaRPr>
          </a:p>
          <a:p>
            <a:pPr indent="0" lvl="0" marL="0" rtl="0" algn="l">
              <a:spcBef>
                <a:spcPts val="0"/>
              </a:spcBef>
              <a:spcAft>
                <a:spcPts val="0"/>
              </a:spcAft>
              <a:buNone/>
            </a:pPr>
            <a:r>
              <a:t/>
            </a:r>
            <a:endParaRPr>
              <a:solidFill>
                <a:srgbClr val="2A4194"/>
              </a:solidFill>
            </a:endParaRPr>
          </a:p>
          <a:p>
            <a:pPr indent="-317500" lvl="0" marL="457200" rtl="0" algn="l">
              <a:spcBef>
                <a:spcPts val="0"/>
              </a:spcBef>
              <a:spcAft>
                <a:spcPts val="0"/>
              </a:spcAft>
              <a:buClr>
                <a:srgbClr val="2A4194"/>
              </a:buClr>
              <a:buSzPts val="1400"/>
              <a:buChar char="➔"/>
            </a:pPr>
            <a:r>
              <a:rPr lang="fr">
                <a:solidFill>
                  <a:srgbClr val="2A4194"/>
                </a:solidFill>
              </a:rPr>
              <a:t>List files and folders you want to ignore</a:t>
            </a:r>
            <a:endParaRPr>
              <a:solidFill>
                <a:srgbClr val="2A4194"/>
              </a:solidFill>
            </a:endParaRPr>
          </a:p>
          <a:p>
            <a:pPr indent="0" lvl="0" marL="0" rtl="0" algn="l">
              <a:spcBef>
                <a:spcPts val="0"/>
              </a:spcBef>
              <a:spcAft>
                <a:spcPts val="0"/>
              </a:spcAft>
              <a:buNone/>
            </a:pPr>
            <a:r>
              <a:t/>
            </a:r>
            <a:endParaRPr>
              <a:solidFill>
                <a:srgbClr val="2A4194"/>
              </a:solidFill>
            </a:endParaRPr>
          </a:p>
          <a:p>
            <a:pPr indent="-317500" lvl="0" marL="457200" rtl="0" algn="l">
              <a:spcBef>
                <a:spcPts val="0"/>
              </a:spcBef>
              <a:spcAft>
                <a:spcPts val="0"/>
              </a:spcAft>
              <a:buClr>
                <a:srgbClr val="2A4194"/>
              </a:buClr>
              <a:buSzPts val="1400"/>
              <a:buChar char="➔"/>
            </a:pPr>
            <a:r>
              <a:rPr lang="fr">
                <a:solidFill>
                  <a:srgbClr val="2A4194"/>
                </a:solidFill>
              </a:rPr>
              <a:t>Matching is done using Go's filepath.Match rules</a:t>
            </a:r>
            <a:endParaRPr>
              <a:solidFill>
                <a:srgbClr val="2A419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nvSpPr>
        <p:spPr>
          <a:xfrm>
            <a:off x="932675" y="4381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Make use of Multi-Stage Builds</a:t>
            </a:r>
            <a:endParaRPr b="1" sz="1900">
              <a:solidFill>
                <a:srgbClr val="2A4194"/>
              </a:solidFill>
            </a:endParaRPr>
          </a:p>
        </p:txBody>
      </p:sp>
      <p:pic>
        <p:nvPicPr>
          <p:cNvPr id="438" name="Google Shape;438;p48"/>
          <p:cNvPicPr preferRelativeResize="0"/>
          <p:nvPr/>
        </p:nvPicPr>
        <p:blipFill rotWithShape="1">
          <a:blip r:embed="rId3">
            <a:alphaModFix/>
          </a:blip>
          <a:srcRect b="0" l="0" r="0" t="0"/>
          <a:stretch/>
        </p:blipFill>
        <p:spPr>
          <a:xfrm>
            <a:off x="6150750" y="383187"/>
            <a:ext cx="398520" cy="414720"/>
          </a:xfrm>
          <a:prstGeom prst="rect">
            <a:avLst/>
          </a:prstGeom>
          <a:noFill/>
          <a:ln>
            <a:noFill/>
          </a:ln>
        </p:spPr>
      </p:pic>
      <p:sp>
        <p:nvSpPr>
          <p:cNvPr id="439" name="Google Shape;439;p48"/>
          <p:cNvSpPr/>
          <p:nvPr/>
        </p:nvSpPr>
        <p:spPr>
          <a:xfrm>
            <a:off x="1789875" y="1148350"/>
            <a:ext cx="4206000" cy="4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Contents that you </a:t>
            </a:r>
            <a:r>
              <a:rPr b="1" lang="fr"/>
              <a:t>need</a:t>
            </a:r>
            <a:r>
              <a:rPr lang="fr"/>
              <a:t> for </a:t>
            </a:r>
            <a:r>
              <a:rPr b="1" lang="fr"/>
              <a:t>building the image </a:t>
            </a:r>
            <a:endParaRPr b="1"/>
          </a:p>
        </p:txBody>
      </p:sp>
      <p:pic>
        <p:nvPicPr>
          <p:cNvPr id="440" name="Google Shape;440;p48"/>
          <p:cNvPicPr preferRelativeResize="0"/>
          <p:nvPr/>
        </p:nvPicPr>
        <p:blipFill>
          <a:blip r:embed="rId4">
            <a:alphaModFix/>
          </a:blip>
          <a:stretch>
            <a:fillRect/>
          </a:stretch>
        </p:blipFill>
        <p:spPr>
          <a:xfrm>
            <a:off x="456100" y="1148339"/>
            <a:ext cx="1143225" cy="1018011"/>
          </a:xfrm>
          <a:prstGeom prst="rect">
            <a:avLst/>
          </a:prstGeom>
          <a:noFill/>
          <a:ln>
            <a:noFill/>
          </a:ln>
        </p:spPr>
      </p:pic>
      <p:pic>
        <p:nvPicPr>
          <p:cNvPr id="441" name="Google Shape;441;p48"/>
          <p:cNvPicPr preferRelativeResize="0"/>
          <p:nvPr/>
        </p:nvPicPr>
        <p:blipFill>
          <a:blip r:embed="rId5">
            <a:alphaModFix/>
          </a:blip>
          <a:stretch>
            <a:fillRect/>
          </a:stretch>
        </p:blipFill>
        <p:spPr>
          <a:xfrm>
            <a:off x="6186422" y="989017"/>
            <a:ext cx="2675449" cy="1793870"/>
          </a:xfrm>
          <a:prstGeom prst="rect">
            <a:avLst/>
          </a:prstGeom>
          <a:noFill/>
          <a:ln>
            <a:noFill/>
          </a:ln>
        </p:spPr>
      </p:pic>
      <p:sp>
        <p:nvSpPr>
          <p:cNvPr id="442" name="Google Shape;442;p48"/>
          <p:cNvSpPr/>
          <p:nvPr/>
        </p:nvSpPr>
        <p:spPr>
          <a:xfrm>
            <a:off x="1789875" y="1689350"/>
            <a:ext cx="4206000" cy="4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Don’t need</a:t>
            </a:r>
            <a:r>
              <a:rPr lang="fr"/>
              <a:t> them in the final image to </a:t>
            </a:r>
            <a:r>
              <a:rPr b="1" lang="fr"/>
              <a:t>run the app</a:t>
            </a:r>
            <a:endParaRPr b="1"/>
          </a:p>
        </p:txBody>
      </p:sp>
      <p:pic>
        <p:nvPicPr>
          <p:cNvPr id="443" name="Google Shape;443;p48"/>
          <p:cNvPicPr preferRelativeResize="0"/>
          <p:nvPr/>
        </p:nvPicPr>
        <p:blipFill>
          <a:blip r:embed="rId6">
            <a:alphaModFix/>
          </a:blip>
          <a:stretch>
            <a:fillRect/>
          </a:stretch>
        </p:blipFill>
        <p:spPr>
          <a:xfrm>
            <a:off x="365700" y="2571759"/>
            <a:ext cx="4206000" cy="1674963"/>
          </a:xfrm>
          <a:prstGeom prst="rect">
            <a:avLst/>
          </a:prstGeom>
          <a:noFill/>
          <a:ln>
            <a:noFill/>
          </a:ln>
        </p:spPr>
      </p:pic>
      <p:sp>
        <p:nvSpPr>
          <p:cNvPr id="444" name="Google Shape;444;p48"/>
          <p:cNvSpPr txBox="1"/>
          <p:nvPr/>
        </p:nvSpPr>
        <p:spPr>
          <a:xfrm>
            <a:off x="456100" y="4259850"/>
            <a:ext cx="42060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use </a:t>
            </a:r>
            <a:r>
              <a:rPr b="1" lang="fr" sz="1200">
                <a:solidFill>
                  <a:srgbClr val="1C4587"/>
                </a:solidFill>
              </a:rPr>
              <a:t>multiple</a:t>
            </a:r>
            <a:r>
              <a:rPr b="1" lang="fr" sz="1200">
                <a:solidFill>
                  <a:srgbClr val="1C4587"/>
                </a:solidFill>
              </a:rPr>
              <a:t> temporary images but keep only the latest image as a final artifact </a:t>
            </a:r>
            <a:endParaRPr b="1" sz="1200">
              <a:solidFill>
                <a:srgbClr val="1C4587"/>
              </a:solidFill>
            </a:endParaRPr>
          </a:p>
        </p:txBody>
      </p:sp>
      <p:pic>
        <p:nvPicPr>
          <p:cNvPr id="445" name="Google Shape;445;p48"/>
          <p:cNvPicPr preferRelativeResize="0"/>
          <p:nvPr/>
        </p:nvPicPr>
        <p:blipFill>
          <a:blip r:embed="rId7">
            <a:alphaModFix/>
          </a:blip>
          <a:stretch>
            <a:fillRect/>
          </a:stretch>
        </p:blipFill>
        <p:spPr>
          <a:xfrm>
            <a:off x="5322325" y="3028950"/>
            <a:ext cx="2157143" cy="1276350"/>
          </a:xfrm>
          <a:prstGeom prst="rect">
            <a:avLst/>
          </a:prstGeom>
          <a:noFill/>
          <a:ln>
            <a:noFill/>
          </a:ln>
        </p:spPr>
      </p:pic>
      <p:sp>
        <p:nvSpPr>
          <p:cNvPr id="446" name="Google Shape;446;p48"/>
          <p:cNvSpPr/>
          <p:nvPr/>
        </p:nvSpPr>
        <p:spPr>
          <a:xfrm>
            <a:off x="5562475" y="4398975"/>
            <a:ext cx="1829100" cy="316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Dependencies files</a:t>
            </a:r>
            <a:endParaRPr b="1"/>
          </a:p>
        </p:txBody>
      </p:sp>
      <p:sp>
        <p:nvSpPr>
          <p:cNvPr id="447" name="Google Shape;447;p48"/>
          <p:cNvSpPr txBox="1"/>
          <p:nvPr/>
        </p:nvSpPr>
        <p:spPr>
          <a:xfrm>
            <a:off x="7585225" y="3317700"/>
            <a:ext cx="1473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200">
                <a:solidFill>
                  <a:srgbClr val="1C4587"/>
                </a:solidFill>
              </a:rPr>
              <a:t>Once installed , Not needed for running the app</a:t>
            </a:r>
            <a:endParaRPr b="1" sz="1200">
              <a:solidFill>
                <a:srgbClr val="1C4587"/>
              </a:solidFill>
            </a:endParaRPr>
          </a:p>
        </p:txBody>
      </p:sp>
      <p:pic>
        <p:nvPicPr>
          <p:cNvPr id="448" name="Google Shape;448;p48"/>
          <p:cNvPicPr preferRelativeResize="0"/>
          <p:nvPr/>
        </p:nvPicPr>
        <p:blipFill>
          <a:blip r:embed="rId8">
            <a:alphaModFix/>
          </a:blip>
          <a:stretch>
            <a:fillRect/>
          </a:stretch>
        </p:blipFill>
        <p:spPr>
          <a:xfrm>
            <a:off x="5955401" y="3113137"/>
            <a:ext cx="1043250" cy="9555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9"/>
          <p:cNvSpPr txBox="1"/>
          <p:nvPr/>
        </p:nvSpPr>
        <p:spPr>
          <a:xfrm>
            <a:off x="932675" y="4381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Make use of Multi-Stage Builds</a:t>
            </a:r>
            <a:endParaRPr b="1" sz="1900">
              <a:solidFill>
                <a:srgbClr val="2A4194"/>
              </a:solidFill>
            </a:endParaRPr>
          </a:p>
        </p:txBody>
      </p:sp>
      <p:pic>
        <p:nvPicPr>
          <p:cNvPr id="454" name="Google Shape;454;p49"/>
          <p:cNvPicPr preferRelativeResize="0"/>
          <p:nvPr/>
        </p:nvPicPr>
        <p:blipFill rotWithShape="1">
          <a:blip r:embed="rId3">
            <a:alphaModFix/>
          </a:blip>
          <a:srcRect b="0" l="0" r="0" t="0"/>
          <a:stretch/>
        </p:blipFill>
        <p:spPr>
          <a:xfrm>
            <a:off x="6150750" y="383187"/>
            <a:ext cx="398520" cy="414720"/>
          </a:xfrm>
          <a:prstGeom prst="rect">
            <a:avLst/>
          </a:prstGeom>
          <a:noFill/>
          <a:ln>
            <a:noFill/>
          </a:ln>
        </p:spPr>
      </p:pic>
      <p:pic>
        <p:nvPicPr>
          <p:cNvPr id="455" name="Google Shape;455;p49"/>
          <p:cNvPicPr preferRelativeResize="0"/>
          <p:nvPr/>
        </p:nvPicPr>
        <p:blipFill>
          <a:blip r:embed="rId4">
            <a:alphaModFix/>
          </a:blip>
          <a:stretch>
            <a:fillRect/>
          </a:stretch>
        </p:blipFill>
        <p:spPr>
          <a:xfrm>
            <a:off x="227450" y="996975"/>
            <a:ext cx="3983925" cy="3454349"/>
          </a:xfrm>
          <a:prstGeom prst="rect">
            <a:avLst/>
          </a:prstGeom>
          <a:noFill/>
          <a:ln>
            <a:noFill/>
          </a:ln>
        </p:spPr>
      </p:pic>
      <p:sp>
        <p:nvSpPr>
          <p:cNvPr id="456" name="Google Shape;456;p49"/>
          <p:cNvSpPr/>
          <p:nvPr/>
        </p:nvSpPr>
        <p:spPr>
          <a:xfrm>
            <a:off x="227325" y="4543050"/>
            <a:ext cx="3984000" cy="4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How do we exclude the build dependencies from the final image ?</a:t>
            </a:r>
            <a:endParaRPr/>
          </a:p>
        </p:txBody>
      </p:sp>
      <p:pic>
        <p:nvPicPr>
          <p:cNvPr id="457" name="Google Shape;457;p49"/>
          <p:cNvPicPr preferRelativeResize="0"/>
          <p:nvPr/>
        </p:nvPicPr>
        <p:blipFill>
          <a:blip r:embed="rId5">
            <a:alphaModFix/>
          </a:blip>
          <a:stretch>
            <a:fillRect/>
          </a:stretch>
        </p:blipFill>
        <p:spPr>
          <a:xfrm>
            <a:off x="5586488" y="1012500"/>
            <a:ext cx="3405124" cy="3454350"/>
          </a:xfrm>
          <a:prstGeom prst="rect">
            <a:avLst/>
          </a:prstGeom>
          <a:noFill/>
          <a:ln>
            <a:noFill/>
          </a:ln>
        </p:spPr>
      </p:pic>
      <p:sp>
        <p:nvSpPr>
          <p:cNvPr id="458" name="Google Shape;458;p49"/>
          <p:cNvSpPr/>
          <p:nvPr/>
        </p:nvSpPr>
        <p:spPr>
          <a:xfrm>
            <a:off x="6315875" y="838950"/>
            <a:ext cx="2600100" cy="33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Dockerfile with 2 build stages</a:t>
            </a:r>
            <a:endParaRPr/>
          </a:p>
        </p:txBody>
      </p:sp>
      <p:sp>
        <p:nvSpPr>
          <p:cNvPr id="459" name="Google Shape;459;p49"/>
          <p:cNvSpPr/>
          <p:nvPr/>
        </p:nvSpPr>
        <p:spPr>
          <a:xfrm>
            <a:off x="5586538" y="4543050"/>
            <a:ext cx="3405000" cy="4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Only the last Dockerfile commands are the image layers</a:t>
            </a:r>
            <a:endParaRPr/>
          </a:p>
        </p:txBody>
      </p:sp>
      <p:pic>
        <p:nvPicPr>
          <p:cNvPr id="460" name="Google Shape;460;p49"/>
          <p:cNvPicPr preferRelativeResize="0"/>
          <p:nvPr/>
        </p:nvPicPr>
        <p:blipFill>
          <a:blip r:embed="rId6">
            <a:alphaModFix/>
          </a:blip>
          <a:stretch>
            <a:fillRect/>
          </a:stretch>
        </p:blipFill>
        <p:spPr>
          <a:xfrm>
            <a:off x="4676200" y="3408924"/>
            <a:ext cx="810075" cy="1115973"/>
          </a:xfrm>
          <a:prstGeom prst="rect">
            <a:avLst/>
          </a:prstGeom>
          <a:noFill/>
          <a:ln>
            <a:noFill/>
          </a:ln>
        </p:spPr>
      </p:pic>
      <p:cxnSp>
        <p:nvCxnSpPr>
          <p:cNvPr id="461" name="Google Shape;461;p49"/>
          <p:cNvCxnSpPr/>
          <p:nvPr/>
        </p:nvCxnSpPr>
        <p:spPr>
          <a:xfrm flipH="1" rot="10800000">
            <a:off x="6475900" y="2025600"/>
            <a:ext cx="307200" cy="600"/>
          </a:xfrm>
          <a:prstGeom prst="straightConnector1">
            <a:avLst/>
          </a:prstGeom>
          <a:noFill/>
          <a:ln cap="flat" cmpd="sng" w="38100">
            <a:solidFill>
              <a:srgbClr val="FFFF00"/>
            </a:solidFill>
            <a:prstDash val="solid"/>
            <a:round/>
            <a:headEnd len="med" w="med" type="none"/>
            <a:tailEnd len="med" w="med" type="none"/>
          </a:ln>
        </p:spPr>
      </p:cxnSp>
      <p:cxnSp>
        <p:nvCxnSpPr>
          <p:cNvPr id="462" name="Google Shape;462;p49"/>
          <p:cNvCxnSpPr/>
          <p:nvPr/>
        </p:nvCxnSpPr>
        <p:spPr>
          <a:xfrm flipH="1" rot="10800000">
            <a:off x="5951100" y="4158125"/>
            <a:ext cx="724200" cy="900"/>
          </a:xfrm>
          <a:prstGeom prst="straightConnector1">
            <a:avLst/>
          </a:prstGeom>
          <a:noFill/>
          <a:ln cap="flat" cmpd="sng" w="38100">
            <a:solidFill>
              <a:srgbClr val="FFFF00"/>
            </a:solidFill>
            <a:prstDash val="solid"/>
            <a:round/>
            <a:headEnd len="med" w="med" type="none"/>
            <a:tailEnd len="med" w="med" type="none"/>
          </a:ln>
        </p:spPr>
      </p:cxnSp>
      <p:sp>
        <p:nvSpPr>
          <p:cNvPr id="463" name="Google Shape;463;p49"/>
          <p:cNvSpPr/>
          <p:nvPr/>
        </p:nvSpPr>
        <p:spPr>
          <a:xfrm rot="522884">
            <a:off x="6587918" y="2173290"/>
            <a:ext cx="83160" cy="1787207"/>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4" name="Google Shape;464;p49"/>
          <p:cNvPicPr preferRelativeResize="0"/>
          <p:nvPr/>
        </p:nvPicPr>
        <p:blipFill>
          <a:blip r:embed="rId7">
            <a:alphaModFix/>
          </a:blip>
          <a:stretch>
            <a:fillRect/>
          </a:stretch>
        </p:blipFill>
        <p:spPr>
          <a:xfrm>
            <a:off x="4665850" y="1716202"/>
            <a:ext cx="810075" cy="11858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nvSpPr>
        <p:spPr>
          <a:xfrm>
            <a:off x="932675" y="4381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 Use the Least Privileged User </a:t>
            </a:r>
            <a:endParaRPr b="1" sz="1900">
              <a:solidFill>
                <a:srgbClr val="2A4194"/>
              </a:solidFill>
            </a:endParaRPr>
          </a:p>
        </p:txBody>
      </p:sp>
      <p:pic>
        <p:nvPicPr>
          <p:cNvPr id="470" name="Google Shape;470;p50"/>
          <p:cNvPicPr preferRelativeResize="0"/>
          <p:nvPr/>
        </p:nvPicPr>
        <p:blipFill rotWithShape="1">
          <a:blip r:embed="rId3">
            <a:alphaModFix/>
          </a:blip>
          <a:srcRect b="0" l="0" r="0" t="0"/>
          <a:stretch/>
        </p:blipFill>
        <p:spPr>
          <a:xfrm>
            <a:off x="6150750" y="383187"/>
            <a:ext cx="398520" cy="414720"/>
          </a:xfrm>
          <a:prstGeom prst="rect">
            <a:avLst/>
          </a:prstGeom>
          <a:noFill/>
          <a:ln>
            <a:noFill/>
          </a:ln>
        </p:spPr>
      </p:pic>
      <p:sp>
        <p:nvSpPr>
          <p:cNvPr id="471" name="Google Shape;471;p50"/>
          <p:cNvSpPr/>
          <p:nvPr/>
        </p:nvSpPr>
        <p:spPr>
          <a:xfrm>
            <a:off x="2056600" y="1106050"/>
            <a:ext cx="4401000" cy="52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Which </a:t>
            </a:r>
            <a:r>
              <a:rPr b="1" lang="fr"/>
              <a:t>OS user</a:t>
            </a:r>
            <a:r>
              <a:rPr lang="fr"/>
              <a:t> will be used to start the application ?</a:t>
            </a:r>
            <a:endParaRPr/>
          </a:p>
        </p:txBody>
      </p:sp>
      <p:pic>
        <p:nvPicPr>
          <p:cNvPr id="472" name="Google Shape;472;p50"/>
          <p:cNvPicPr preferRelativeResize="0"/>
          <p:nvPr/>
        </p:nvPicPr>
        <p:blipFill>
          <a:blip r:embed="rId4">
            <a:alphaModFix/>
          </a:blip>
          <a:stretch>
            <a:fillRect/>
          </a:stretch>
        </p:blipFill>
        <p:spPr>
          <a:xfrm>
            <a:off x="875863" y="915151"/>
            <a:ext cx="989625" cy="911599"/>
          </a:xfrm>
          <a:prstGeom prst="rect">
            <a:avLst/>
          </a:prstGeom>
          <a:noFill/>
          <a:ln>
            <a:noFill/>
          </a:ln>
        </p:spPr>
      </p:pic>
      <p:sp>
        <p:nvSpPr>
          <p:cNvPr id="473" name="Google Shape;473;p50"/>
          <p:cNvSpPr txBox="1"/>
          <p:nvPr/>
        </p:nvSpPr>
        <p:spPr>
          <a:xfrm>
            <a:off x="794500" y="1885950"/>
            <a:ext cx="69252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By default if Dockerfile dosen’t specify the user, Docker use the root user</a:t>
            </a:r>
            <a:endParaRPr b="1" sz="1200">
              <a:solidFill>
                <a:srgbClr val="1C4587"/>
              </a:solidFill>
            </a:endParaRPr>
          </a:p>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Few use cases, where the container needs to run as root   </a:t>
            </a:r>
            <a:endParaRPr b="1" sz="1200">
              <a:solidFill>
                <a:srgbClr val="1C4587"/>
              </a:solidFill>
            </a:endParaRPr>
          </a:p>
        </p:txBody>
      </p:sp>
      <p:pic>
        <p:nvPicPr>
          <p:cNvPr id="474" name="Google Shape;474;p50"/>
          <p:cNvPicPr preferRelativeResize="0"/>
          <p:nvPr/>
        </p:nvPicPr>
        <p:blipFill>
          <a:blip r:embed="rId5">
            <a:alphaModFix/>
          </a:blip>
          <a:stretch>
            <a:fillRect/>
          </a:stretch>
        </p:blipFill>
        <p:spPr>
          <a:xfrm>
            <a:off x="7269325" y="866775"/>
            <a:ext cx="1136202" cy="1276350"/>
          </a:xfrm>
          <a:prstGeom prst="rect">
            <a:avLst/>
          </a:prstGeom>
          <a:noFill/>
          <a:ln>
            <a:noFill/>
          </a:ln>
        </p:spPr>
      </p:pic>
      <p:sp>
        <p:nvSpPr>
          <p:cNvPr id="475" name="Google Shape;475;p50"/>
          <p:cNvSpPr/>
          <p:nvPr/>
        </p:nvSpPr>
        <p:spPr>
          <a:xfrm>
            <a:off x="6922875" y="2190750"/>
            <a:ext cx="1886100" cy="316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Security bad practice</a:t>
            </a:r>
            <a:endParaRPr b="1"/>
          </a:p>
        </p:txBody>
      </p:sp>
      <p:pic>
        <p:nvPicPr>
          <p:cNvPr id="476" name="Google Shape;476;p50"/>
          <p:cNvPicPr preferRelativeResize="0"/>
          <p:nvPr/>
        </p:nvPicPr>
        <p:blipFill>
          <a:blip r:embed="rId6">
            <a:alphaModFix/>
          </a:blip>
          <a:stretch>
            <a:fillRect/>
          </a:stretch>
        </p:blipFill>
        <p:spPr>
          <a:xfrm>
            <a:off x="6738100" y="2619375"/>
            <a:ext cx="804825" cy="1092662"/>
          </a:xfrm>
          <a:prstGeom prst="rect">
            <a:avLst/>
          </a:prstGeom>
          <a:noFill/>
          <a:ln>
            <a:noFill/>
          </a:ln>
        </p:spPr>
      </p:pic>
      <p:pic>
        <p:nvPicPr>
          <p:cNvPr id="477" name="Google Shape;477;p50"/>
          <p:cNvPicPr preferRelativeResize="0"/>
          <p:nvPr/>
        </p:nvPicPr>
        <p:blipFill>
          <a:blip r:embed="rId7">
            <a:alphaModFix/>
          </a:blip>
          <a:stretch>
            <a:fillRect/>
          </a:stretch>
        </p:blipFill>
        <p:spPr>
          <a:xfrm>
            <a:off x="6766778" y="4339450"/>
            <a:ext cx="747475" cy="725150"/>
          </a:xfrm>
          <a:prstGeom prst="rect">
            <a:avLst/>
          </a:prstGeom>
          <a:noFill/>
          <a:ln>
            <a:noFill/>
          </a:ln>
        </p:spPr>
      </p:pic>
      <p:sp>
        <p:nvSpPr>
          <p:cNvPr id="478" name="Google Shape;478;p50"/>
          <p:cNvSpPr/>
          <p:nvPr/>
        </p:nvSpPr>
        <p:spPr>
          <a:xfrm>
            <a:off x="7076650" y="3718350"/>
            <a:ext cx="115500" cy="581700"/>
          </a:xfrm>
          <a:prstGeom prst="up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50"/>
          <p:cNvSpPr txBox="1"/>
          <p:nvPr/>
        </p:nvSpPr>
        <p:spPr>
          <a:xfrm>
            <a:off x="7587300" y="3667600"/>
            <a:ext cx="1556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200">
                <a:solidFill>
                  <a:srgbClr val="1C4587"/>
                </a:solidFill>
              </a:rPr>
              <a:t>Easier privilege escalation for an attacker</a:t>
            </a:r>
            <a:endParaRPr b="1" sz="1200">
              <a:solidFill>
                <a:srgbClr val="1C4587"/>
              </a:solidFill>
            </a:endParaRPr>
          </a:p>
        </p:txBody>
      </p:sp>
      <p:sp>
        <p:nvSpPr>
          <p:cNvPr id="480" name="Google Shape;480;p50"/>
          <p:cNvSpPr/>
          <p:nvPr/>
        </p:nvSpPr>
        <p:spPr>
          <a:xfrm>
            <a:off x="508575" y="2818800"/>
            <a:ext cx="23487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Create a dedicated user and group and set the required permissions</a:t>
            </a:r>
            <a:endParaRPr/>
          </a:p>
        </p:txBody>
      </p:sp>
      <p:pic>
        <p:nvPicPr>
          <p:cNvPr id="481" name="Google Shape;481;p50"/>
          <p:cNvPicPr preferRelativeResize="0"/>
          <p:nvPr/>
        </p:nvPicPr>
        <p:blipFill rotWithShape="1">
          <a:blip r:embed="rId3">
            <a:alphaModFix/>
          </a:blip>
          <a:srcRect b="0" l="0" r="0" t="0"/>
          <a:stretch/>
        </p:blipFill>
        <p:spPr>
          <a:xfrm>
            <a:off x="110050" y="2985324"/>
            <a:ext cx="287625" cy="234300"/>
          </a:xfrm>
          <a:prstGeom prst="rect">
            <a:avLst/>
          </a:prstGeom>
          <a:noFill/>
          <a:ln>
            <a:noFill/>
          </a:ln>
        </p:spPr>
      </p:pic>
      <p:pic>
        <p:nvPicPr>
          <p:cNvPr id="482" name="Google Shape;482;p50"/>
          <p:cNvPicPr preferRelativeResize="0"/>
          <p:nvPr/>
        </p:nvPicPr>
        <p:blipFill>
          <a:blip r:embed="rId8">
            <a:alphaModFix/>
          </a:blip>
          <a:stretch>
            <a:fillRect/>
          </a:stretch>
        </p:blipFill>
        <p:spPr>
          <a:xfrm>
            <a:off x="3119425" y="2800350"/>
            <a:ext cx="3149350" cy="1989349"/>
          </a:xfrm>
          <a:prstGeom prst="rect">
            <a:avLst/>
          </a:prstGeom>
          <a:noFill/>
          <a:ln>
            <a:noFill/>
          </a:ln>
        </p:spPr>
      </p:pic>
      <p:sp>
        <p:nvSpPr>
          <p:cNvPr id="483" name="Google Shape;483;p50"/>
          <p:cNvSpPr/>
          <p:nvPr/>
        </p:nvSpPr>
        <p:spPr>
          <a:xfrm>
            <a:off x="508575" y="3852925"/>
            <a:ext cx="23487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Change to non-root user with USER directive</a:t>
            </a:r>
            <a:endParaRPr/>
          </a:p>
        </p:txBody>
      </p:sp>
      <p:pic>
        <p:nvPicPr>
          <p:cNvPr id="484" name="Google Shape;484;p50"/>
          <p:cNvPicPr preferRelativeResize="0"/>
          <p:nvPr/>
        </p:nvPicPr>
        <p:blipFill rotWithShape="1">
          <a:blip r:embed="rId3">
            <a:alphaModFix/>
          </a:blip>
          <a:srcRect b="0" l="0" r="0" t="0"/>
          <a:stretch/>
        </p:blipFill>
        <p:spPr>
          <a:xfrm>
            <a:off x="110050" y="3947499"/>
            <a:ext cx="287625" cy="23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nvSpPr>
        <p:spPr>
          <a:xfrm>
            <a:off x="1085075" y="590550"/>
            <a:ext cx="653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Scan your Images for Security Vulnerabilities</a:t>
            </a:r>
            <a:endParaRPr b="1" sz="1900">
              <a:solidFill>
                <a:srgbClr val="2A4194"/>
              </a:solidFill>
            </a:endParaRPr>
          </a:p>
        </p:txBody>
      </p:sp>
      <p:pic>
        <p:nvPicPr>
          <p:cNvPr id="490" name="Google Shape;490;p51"/>
          <p:cNvPicPr preferRelativeResize="0"/>
          <p:nvPr/>
        </p:nvPicPr>
        <p:blipFill rotWithShape="1">
          <a:blip r:embed="rId3">
            <a:alphaModFix/>
          </a:blip>
          <a:srcRect b="0" l="0" r="0" t="0"/>
          <a:stretch/>
        </p:blipFill>
        <p:spPr>
          <a:xfrm>
            <a:off x="7065150" y="535588"/>
            <a:ext cx="398520" cy="414720"/>
          </a:xfrm>
          <a:prstGeom prst="rect">
            <a:avLst/>
          </a:prstGeom>
          <a:noFill/>
          <a:ln>
            <a:noFill/>
          </a:ln>
        </p:spPr>
      </p:pic>
      <p:pic>
        <p:nvPicPr>
          <p:cNvPr id="491" name="Google Shape;491;p51"/>
          <p:cNvPicPr preferRelativeResize="0"/>
          <p:nvPr/>
        </p:nvPicPr>
        <p:blipFill>
          <a:blip r:embed="rId4">
            <a:alphaModFix/>
          </a:blip>
          <a:stretch>
            <a:fillRect/>
          </a:stretch>
        </p:blipFill>
        <p:spPr>
          <a:xfrm>
            <a:off x="1060109" y="1095375"/>
            <a:ext cx="1286741" cy="1388400"/>
          </a:xfrm>
          <a:prstGeom prst="rect">
            <a:avLst/>
          </a:prstGeom>
          <a:noFill/>
          <a:ln>
            <a:noFill/>
          </a:ln>
        </p:spPr>
      </p:pic>
      <p:sp>
        <p:nvSpPr>
          <p:cNvPr id="492" name="Google Shape;492;p51"/>
          <p:cNvSpPr/>
          <p:nvPr/>
        </p:nvSpPr>
        <p:spPr>
          <a:xfrm>
            <a:off x="2599850" y="1325550"/>
            <a:ext cx="4401000" cy="67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How to </a:t>
            </a:r>
            <a:r>
              <a:rPr b="1" lang="fr"/>
              <a:t>validate</a:t>
            </a:r>
            <a:r>
              <a:rPr lang="fr"/>
              <a:t> the built image for security vulnerabilities ?</a:t>
            </a:r>
            <a:endParaRPr/>
          </a:p>
        </p:txBody>
      </p:sp>
      <p:pic>
        <p:nvPicPr>
          <p:cNvPr id="493" name="Google Shape;493;p51"/>
          <p:cNvPicPr preferRelativeResize="0"/>
          <p:nvPr/>
        </p:nvPicPr>
        <p:blipFill>
          <a:blip r:embed="rId5">
            <a:alphaModFix/>
          </a:blip>
          <a:stretch>
            <a:fillRect/>
          </a:stretch>
        </p:blipFill>
        <p:spPr>
          <a:xfrm>
            <a:off x="763450" y="2714838"/>
            <a:ext cx="3274876" cy="1388425"/>
          </a:xfrm>
          <a:prstGeom prst="rect">
            <a:avLst/>
          </a:prstGeom>
          <a:noFill/>
          <a:ln>
            <a:noFill/>
          </a:ln>
        </p:spPr>
      </p:pic>
      <p:pic>
        <p:nvPicPr>
          <p:cNvPr id="494" name="Google Shape;494;p51"/>
          <p:cNvPicPr preferRelativeResize="0"/>
          <p:nvPr/>
        </p:nvPicPr>
        <p:blipFill>
          <a:blip r:embed="rId6">
            <a:alphaModFix/>
          </a:blip>
          <a:stretch>
            <a:fillRect/>
          </a:stretch>
        </p:blipFill>
        <p:spPr>
          <a:xfrm>
            <a:off x="7375675" y="1283039"/>
            <a:ext cx="794100" cy="794100"/>
          </a:xfrm>
          <a:prstGeom prst="rect">
            <a:avLst/>
          </a:prstGeom>
          <a:noFill/>
          <a:ln>
            <a:noFill/>
          </a:ln>
        </p:spPr>
      </p:pic>
      <p:pic>
        <p:nvPicPr>
          <p:cNvPr id="495" name="Google Shape;495;p51"/>
          <p:cNvPicPr preferRelativeResize="0"/>
          <p:nvPr/>
        </p:nvPicPr>
        <p:blipFill>
          <a:blip r:embed="rId7">
            <a:alphaModFix/>
          </a:blip>
          <a:stretch>
            <a:fillRect/>
          </a:stretch>
        </p:blipFill>
        <p:spPr>
          <a:xfrm>
            <a:off x="584996" y="4324350"/>
            <a:ext cx="1186525" cy="674075"/>
          </a:xfrm>
          <a:prstGeom prst="rect">
            <a:avLst/>
          </a:prstGeom>
          <a:noFill/>
          <a:ln>
            <a:noFill/>
          </a:ln>
        </p:spPr>
      </p:pic>
      <p:sp>
        <p:nvSpPr>
          <p:cNvPr id="496" name="Google Shape;496;p51"/>
          <p:cNvSpPr txBox="1"/>
          <p:nvPr/>
        </p:nvSpPr>
        <p:spPr>
          <a:xfrm>
            <a:off x="1261600" y="4370550"/>
            <a:ext cx="44532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Docker uses Snyk for the vulnerability scan</a:t>
            </a:r>
            <a:endParaRPr b="1" sz="1200">
              <a:solidFill>
                <a:srgbClr val="1C4587"/>
              </a:solidFill>
            </a:endParaRPr>
          </a:p>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Snyk constantly updates vulnerabilities to a database</a:t>
            </a:r>
            <a:endParaRPr b="1" sz="1200">
              <a:solidFill>
                <a:srgbClr val="1C4587"/>
              </a:solidFill>
            </a:endParaRPr>
          </a:p>
        </p:txBody>
      </p:sp>
      <p:pic>
        <p:nvPicPr>
          <p:cNvPr id="497" name="Google Shape;497;p51"/>
          <p:cNvPicPr preferRelativeResize="0"/>
          <p:nvPr/>
        </p:nvPicPr>
        <p:blipFill>
          <a:blip r:embed="rId8">
            <a:alphaModFix/>
          </a:blip>
          <a:stretch>
            <a:fillRect/>
          </a:stretch>
        </p:blipFill>
        <p:spPr>
          <a:xfrm>
            <a:off x="165850" y="4095750"/>
            <a:ext cx="682927" cy="579600"/>
          </a:xfrm>
          <a:prstGeom prst="rect">
            <a:avLst/>
          </a:prstGeom>
          <a:noFill/>
          <a:ln>
            <a:noFill/>
          </a:ln>
        </p:spPr>
      </p:pic>
      <p:sp>
        <p:nvSpPr>
          <p:cNvPr id="498" name="Google Shape;498;p51"/>
          <p:cNvSpPr/>
          <p:nvPr/>
        </p:nvSpPr>
        <p:spPr>
          <a:xfrm flipH="1">
            <a:off x="456200" y="4676550"/>
            <a:ext cx="457200" cy="210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9" name="Google Shape;499;p51"/>
          <p:cNvPicPr preferRelativeResize="0"/>
          <p:nvPr/>
        </p:nvPicPr>
        <p:blipFill>
          <a:blip r:embed="rId9">
            <a:alphaModFix/>
          </a:blip>
          <a:stretch>
            <a:fillRect/>
          </a:stretch>
        </p:blipFill>
        <p:spPr>
          <a:xfrm>
            <a:off x="4847012" y="2409887"/>
            <a:ext cx="4022277" cy="1770162"/>
          </a:xfrm>
          <a:prstGeom prst="rect">
            <a:avLst/>
          </a:prstGeom>
          <a:noFill/>
          <a:ln>
            <a:noFill/>
          </a:ln>
        </p:spPr>
      </p:pic>
      <p:sp>
        <p:nvSpPr>
          <p:cNvPr id="500" name="Google Shape;500;p51"/>
          <p:cNvSpPr/>
          <p:nvPr/>
        </p:nvSpPr>
        <p:spPr>
          <a:xfrm>
            <a:off x="5029000" y="3792300"/>
            <a:ext cx="1058100" cy="302100"/>
          </a:xfrm>
          <a:prstGeom prst="flowChartConnector">
            <a:avLst/>
          </a:prstGeom>
          <a:noFill/>
          <a:ln cap="flat" cmpd="sng" w="19050">
            <a:solidFill>
              <a:srgbClr val="E739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51"/>
          <p:cNvSpPr txBox="1"/>
          <p:nvPr/>
        </p:nvSpPr>
        <p:spPr>
          <a:xfrm>
            <a:off x="5136250" y="4370550"/>
            <a:ext cx="42060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C4587"/>
              </a:buClr>
              <a:buSzPts val="1200"/>
              <a:buChar char="➔"/>
            </a:pPr>
            <a:r>
              <a:rPr b="1" lang="fr" sz="1200">
                <a:solidFill>
                  <a:srgbClr val="1C4587"/>
                </a:solidFill>
              </a:rPr>
              <a:t>Trigger scans automatically when images gets pushed to the docker repo</a:t>
            </a:r>
            <a:endParaRPr b="1" sz="12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2"/>
          <p:cNvSpPr txBox="1"/>
          <p:nvPr/>
        </p:nvSpPr>
        <p:spPr>
          <a:xfrm>
            <a:off x="-496650" y="1031500"/>
            <a:ext cx="5754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900">
                <a:solidFill>
                  <a:srgbClr val="2A4194"/>
                </a:solidFill>
              </a:rPr>
              <a:t>Looking forward</a:t>
            </a:r>
            <a:endParaRPr b="1" sz="1900">
              <a:solidFill>
                <a:srgbClr val="2A4194"/>
              </a:solidFill>
            </a:endParaRPr>
          </a:p>
        </p:txBody>
      </p:sp>
      <p:sp>
        <p:nvSpPr>
          <p:cNvPr id="507" name="Google Shape;507;p52"/>
          <p:cNvSpPr txBox="1"/>
          <p:nvPr/>
        </p:nvSpPr>
        <p:spPr>
          <a:xfrm>
            <a:off x="1075147" y="2194975"/>
            <a:ext cx="60825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73763"/>
                </a:solidFill>
              </a:rPr>
              <a:t>Unlocking the Power of Container Orchestration</a:t>
            </a:r>
            <a:endParaRPr>
              <a:solidFill>
                <a:srgbClr val="073763"/>
              </a:solidFill>
            </a:endParaRPr>
          </a:p>
        </p:txBody>
      </p:sp>
      <p:sp>
        <p:nvSpPr>
          <p:cNvPr id="508" name="Google Shape;508;p52"/>
          <p:cNvSpPr txBox="1"/>
          <p:nvPr/>
        </p:nvSpPr>
        <p:spPr>
          <a:xfrm>
            <a:off x="998947" y="3142685"/>
            <a:ext cx="60825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1C4587"/>
                </a:solidFill>
              </a:rPr>
              <a:t> Hands-On Journey with Kubernetes</a:t>
            </a:r>
            <a:endParaRPr>
              <a:solidFill>
                <a:srgbClr val="1C4587"/>
              </a:solidFill>
            </a:endParaRPr>
          </a:p>
        </p:txBody>
      </p:sp>
      <p:pic>
        <p:nvPicPr>
          <p:cNvPr id="509" name="Google Shape;509;p52"/>
          <p:cNvPicPr preferRelativeResize="0"/>
          <p:nvPr/>
        </p:nvPicPr>
        <p:blipFill>
          <a:blip r:embed="rId3">
            <a:alphaModFix/>
          </a:blip>
          <a:stretch>
            <a:fillRect/>
          </a:stretch>
        </p:blipFill>
        <p:spPr>
          <a:xfrm>
            <a:off x="455975" y="2217922"/>
            <a:ext cx="451869" cy="446660"/>
          </a:xfrm>
          <a:prstGeom prst="rect">
            <a:avLst/>
          </a:prstGeom>
          <a:noFill/>
          <a:ln>
            <a:noFill/>
          </a:ln>
        </p:spPr>
      </p:pic>
      <p:pic>
        <p:nvPicPr>
          <p:cNvPr id="510" name="Google Shape;510;p52"/>
          <p:cNvPicPr preferRelativeResize="0"/>
          <p:nvPr/>
        </p:nvPicPr>
        <p:blipFill>
          <a:blip r:embed="rId3">
            <a:alphaModFix/>
          </a:blip>
          <a:stretch>
            <a:fillRect/>
          </a:stretch>
        </p:blipFill>
        <p:spPr>
          <a:xfrm>
            <a:off x="455975" y="3085591"/>
            <a:ext cx="451869" cy="446660"/>
          </a:xfrm>
          <a:prstGeom prst="rect">
            <a:avLst/>
          </a:prstGeom>
          <a:noFill/>
          <a:ln>
            <a:noFill/>
          </a:ln>
        </p:spPr>
      </p:pic>
      <p:pic>
        <p:nvPicPr>
          <p:cNvPr id="511" name="Google Shape;511;p52"/>
          <p:cNvPicPr preferRelativeResize="0"/>
          <p:nvPr/>
        </p:nvPicPr>
        <p:blipFill rotWithShape="1">
          <a:blip r:embed="rId4">
            <a:alphaModFix/>
          </a:blip>
          <a:srcRect b="20012" l="0" r="14067" t="16272"/>
          <a:stretch/>
        </p:blipFill>
        <p:spPr>
          <a:xfrm>
            <a:off x="3954301" y="-12"/>
            <a:ext cx="523860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nvSpPr>
        <p:spPr>
          <a:xfrm>
            <a:off x="3223275" y="3092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What is Docker?</a:t>
            </a:r>
            <a:endParaRPr b="1" sz="1900">
              <a:solidFill>
                <a:srgbClr val="2A4194"/>
              </a:solidFill>
            </a:endParaRPr>
          </a:p>
        </p:txBody>
      </p:sp>
      <p:pic>
        <p:nvPicPr>
          <p:cNvPr id="93" name="Google Shape;93;p20"/>
          <p:cNvPicPr preferRelativeResize="0"/>
          <p:nvPr/>
        </p:nvPicPr>
        <p:blipFill>
          <a:blip r:embed="rId3">
            <a:alphaModFix/>
          </a:blip>
          <a:stretch>
            <a:fillRect/>
          </a:stretch>
        </p:blipFill>
        <p:spPr>
          <a:xfrm>
            <a:off x="-1067225" y="1200150"/>
            <a:ext cx="5790402" cy="3004875"/>
          </a:xfrm>
          <a:prstGeom prst="rect">
            <a:avLst/>
          </a:prstGeom>
          <a:noFill/>
          <a:ln>
            <a:noFill/>
          </a:ln>
        </p:spPr>
      </p:pic>
      <p:pic>
        <p:nvPicPr>
          <p:cNvPr id="94" name="Google Shape;94;p20"/>
          <p:cNvPicPr preferRelativeResize="0"/>
          <p:nvPr/>
        </p:nvPicPr>
        <p:blipFill>
          <a:blip r:embed="rId4">
            <a:alphaModFix/>
          </a:blip>
          <a:stretch>
            <a:fillRect/>
          </a:stretch>
        </p:blipFill>
        <p:spPr>
          <a:xfrm>
            <a:off x="4191600" y="1264050"/>
            <a:ext cx="5790400" cy="3072576"/>
          </a:xfrm>
          <a:prstGeom prst="rect">
            <a:avLst/>
          </a:prstGeom>
          <a:noFill/>
          <a:ln>
            <a:noFill/>
          </a:ln>
        </p:spPr>
      </p:pic>
      <p:sp>
        <p:nvSpPr>
          <p:cNvPr id="95" name="Google Shape;95;p20"/>
          <p:cNvSpPr/>
          <p:nvPr/>
        </p:nvSpPr>
        <p:spPr>
          <a:xfrm>
            <a:off x="3863525" y="2701325"/>
            <a:ext cx="22200" cy="2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20"/>
          <p:cNvSpPr/>
          <p:nvPr/>
        </p:nvSpPr>
        <p:spPr>
          <a:xfrm>
            <a:off x="4000350" y="2800350"/>
            <a:ext cx="1143300" cy="167100"/>
          </a:xfrm>
          <a:prstGeom prst="rightArrow">
            <a:avLst>
              <a:gd fmla="val 3055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nvSpPr>
        <p:spPr>
          <a:xfrm>
            <a:off x="3223275" y="6140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What is an Image ?</a:t>
            </a:r>
            <a:endParaRPr b="1" sz="1900">
              <a:solidFill>
                <a:srgbClr val="2A4194"/>
              </a:solidFill>
            </a:endParaRPr>
          </a:p>
        </p:txBody>
      </p:sp>
      <p:pic>
        <p:nvPicPr>
          <p:cNvPr id="102" name="Google Shape;102;p21"/>
          <p:cNvPicPr preferRelativeResize="0"/>
          <p:nvPr/>
        </p:nvPicPr>
        <p:blipFill>
          <a:blip r:embed="rId3">
            <a:alphaModFix/>
          </a:blip>
          <a:stretch>
            <a:fillRect/>
          </a:stretch>
        </p:blipFill>
        <p:spPr>
          <a:xfrm>
            <a:off x="541313" y="1516425"/>
            <a:ext cx="2573327" cy="1043850"/>
          </a:xfrm>
          <a:prstGeom prst="rect">
            <a:avLst/>
          </a:prstGeom>
          <a:noFill/>
          <a:ln>
            <a:noFill/>
          </a:ln>
        </p:spPr>
      </p:pic>
      <p:sp>
        <p:nvSpPr>
          <p:cNvPr id="103" name="Google Shape;103;p21"/>
          <p:cNvSpPr txBox="1"/>
          <p:nvPr/>
        </p:nvSpPr>
        <p:spPr>
          <a:xfrm>
            <a:off x="5943563" y="2892300"/>
            <a:ext cx="35655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2A4194"/>
                </a:solidFill>
              </a:rPr>
              <a:t>Artifact</a:t>
            </a:r>
            <a:r>
              <a:rPr lang="fr">
                <a:solidFill>
                  <a:srgbClr val="2A4194"/>
                </a:solidFill>
              </a:rPr>
              <a:t> that can be moved around</a:t>
            </a:r>
            <a:endParaRPr>
              <a:solidFill>
                <a:srgbClr val="2A4194"/>
              </a:solidFill>
            </a:endParaRPr>
          </a:p>
          <a:p>
            <a:pPr indent="0" lvl="0" marL="0" rtl="0" algn="l">
              <a:spcBef>
                <a:spcPts val="0"/>
              </a:spcBef>
              <a:spcAft>
                <a:spcPts val="0"/>
              </a:spcAft>
              <a:buNone/>
            </a:pPr>
            <a:r>
              <a:t/>
            </a:r>
            <a:endParaRPr>
              <a:solidFill>
                <a:srgbClr val="2A4194"/>
              </a:solidFill>
            </a:endParaRPr>
          </a:p>
        </p:txBody>
      </p:sp>
      <p:sp>
        <p:nvSpPr>
          <p:cNvPr id="104" name="Google Shape;104;p21"/>
          <p:cNvSpPr txBox="1"/>
          <p:nvPr/>
        </p:nvSpPr>
        <p:spPr>
          <a:xfrm>
            <a:off x="731150" y="2663700"/>
            <a:ext cx="35655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2A4194"/>
                </a:solidFill>
              </a:rPr>
              <a:t>Package your </a:t>
            </a:r>
            <a:r>
              <a:rPr lang="fr">
                <a:solidFill>
                  <a:srgbClr val="2A4194"/>
                </a:solidFill>
              </a:rPr>
              <a:t>application</a:t>
            </a:r>
            <a:endParaRPr>
              <a:solidFill>
                <a:srgbClr val="2A4194"/>
              </a:solidFill>
            </a:endParaRPr>
          </a:p>
        </p:txBody>
      </p:sp>
      <p:sp>
        <p:nvSpPr>
          <p:cNvPr id="105" name="Google Shape;105;p21"/>
          <p:cNvSpPr/>
          <p:nvPr/>
        </p:nvSpPr>
        <p:spPr>
          <a:xfrm>
            <a:off x="3266775" y="1916425"/>
            <a:ext cx="847800" cy="12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21"/>
          <p:cNvPicPr preferRelativeResize="0"/>
          <p:nvPr/>
        </p:nvPicPr>
        <p:blipFill>
          <a:blip r:embed="rId4">
            <a:alphaModFix/>
          </a:blip>
          <a:stretch>
            <a:fillRect/>
          </a:stretch>
        </p:blipFill>
        <p:spPr>
          <a:xfrm>
            <a:off x="3266775" y="1281239"/>
            <a:ext cx="847800" cy="599817"/>
          </a:xfrm>
          <a:prstGeom prst="rect">
            <a:avLst/>
          </a:prstGeom>
          <a:noFill/>
          <a:ln>
            <a:noFill/>
          </a:ln>
        </p:spPr>
      </p:pic>
      <p:pic>
        <p:nvPicPr>
          <p:cNvPr id="107" name="Google Shape;107;p21"/>
          <p:cNvPicPr preferRelativeResize="0"/>
          <p:nvPr/>
        </p:nvPicPr>
        <p:blipFill>
          <a:blip r:embed="rId5">
            <a:alphaModFix/>
          </a:blip>
          <a:stretch>
            <a:fillRect/>
          </a:stretch>
        </p:blipFill>
        <p:spPr>
          <a:xfrm>
            <a:off x="4266688" y="1264885"/>
            <a:ext cx="1083625" cy="1424877"/>
          </a:xfrm>
          <a:prstGeom prst="rect">
            <a:avLst/>
          </a:prstGeom>
          <a:noFill/>
          <a:ln>
            <a:noFill/>
          </a:ln>
        </p:spPr>
      </p:pic>
      <p:sp>
        <p:nvSpPr>
          <p:cNvPr id="108" name="Google Shape;108;p21"/>
          <p:cNvSpPr txBox="1"/>
          <p:nvPr/>
        </p:nvSpPr>
        <p:spPr>
          <a:xfrm>
            <a:off x="4343050" y="27526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blueprint</a:t>
            </a:r>
            <a:endParaRPr b="1">
              <a:solidFill>
                <a:srgbClr val="2A4194"/>
              </a:solidFill>
            </a:endParaRPr>
          </a:p>
        </p:txBody>
      </p:sp>
      <p:sp>
        <p:nvSpPr>
          <p:cNvPr id="109" name="Google Shape;109;p21"/>
          <p:cNvSpPr/>
          <p:nvPr/>
        </p:nvSpPr>
        <p:spPr>
          <a:xfrm>
            <a:off x="5421600" y="1901250"/>
            <a:ext cx="847800" cy="12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1"/>
          <p:cNvSpPr txBox="1"/>
          <p:nvPr/>
        </p:nvSpPr>
        <p:spPr>
          <a:xfrm>
            <a:off x="5507975" y="20230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build</a:t>
            </a:r>
            <a:endParaRPr b="1">
              <a:solidFill>
                <a:srgbClr val="2A4194"/>
              </a:solidFill>
            </a:endParaRPr>
          </a:p>
        </p:txBody>
      </p:sp>
      <p:pic>
        <p:nvPicPr>
          <p:cNvPr id="111" name="Google Shape;111;p21"/>
          <p:cNvPicPr preferRelativeResize="0"/>
          <p:nvPr/>
        </p:nvPicPr>
        <p:blipFill>
          <a:blip r:embed="rId6">
            <a:alphaModFix/>
          </a:blip>
          <a:stretch>
            <a:fillRect/>
          </a:stretch>
        </p:blipFill>
        <p:spPr>
          <a:xfrm>
            <a:off x="6689250" y="1108200"/>
            <a:ext cx="1467727" cy="1707900"/>
          </a:xfrm>
          <a:prstGeom prst="rect">
            <a:avLst/>
          </a:prstGeom>
          <a:noFill/>
          <a:ln>
            <a:noFill/>
          </a:ln>
        </p:spPr>
      </p:pic>
      <p:sp>
        <p:nvSpPr>
          <p:cNvPr id="112" name="Google Shape;112;p21"/>
          <p:cNvSpPr/>
          <p:nvPr/>
        </p:nvSpPr>
        <p:spPr>
          <a:xfrm>
            <a:off x="7148550" y="3325750"/>
            <a:ext cx="104700" cy="69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21"/>
          <p:cNvSpPr txBox="1"/>
          <p:nvPr/>
        </p:nvSpPr>
        <p:spPr>
          <a:xfrm>
            <a:off x="6531575" y="34384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push</a:t>
            </a:r>
            <a:endParaRPr b="1">
              <a:solidFill>
                <a:srgbClr val="2A4194"/>
              </a:solidFill>
            </a:endParaRPr>
          </a:p>
        </p:txBody>
      </p:sp>
      <p:pic>
        <p:nvPicPr>
          <p:cNvPr id="114" name="Google Shape;114;p21"/>
          <p:cNvPicPr preferRelativeResize="0"/>
          <p:nvPr/>
        </p:nvPicPr>
        <p:blipFill>
          <a:blip r:embed="rId7">
            <a:alphaModFix/>
          </a:blip>
          <a:stretch>
            <a:fillRect/>
          </a:stretch>
        </p:blipFill>
        <p:spPr>
          <a:xfrm>
            <a:off x="6038074" y="4035300"/>
            <a:ext cx="2325652" cy="578100"/>
          </a:xfrm>
          <a:prstGeom prst="rect">
            <a:avLst/>
          </a:prstGeom>
          <a:noFill/>
          <a:ln>
            <a:noFill/>
          </a:ln>
        </p:spPr>
      </p:pic>
      <p:pic>
        <p:nvPicPr>
          <p:cNvPr id="115" name="Google Shape;115;p21"/>
          <p:cNvPicPr preferRelativeResize="0"/>
          <p:nvPr/>
        </p:nvPicPr>
        <p:blipFill>
          <a:blip r:embed="rId8">
            <a:alphaModFix/>
          </a:blip>
          <a:stretch>
            <a:fillRect/>
          </a:stretch>
        </p:blipFill>
        <p:spPr>
          <a:xfrm>
            <a:off x="3989875" y="3943150"/>
            <a:ext cx="1953693" cy="835650"/>
          </a:xfrm>
          <a:prstGeom prst="rect">
            <a:avLst/>
          </a:prstGeom>
          <a:noFill/>
          <a:ln>
            <a:noFill/>
          </a:ln>
        </p:spPr>
      </p:pic>
      <p:pic>
        <p:nvPicPr>
          <p:cNvPr id="116" name="Google Shape;116;p21"/>
          <p:cNvPicPr preferRelativeResize="0"/>
          <p:nvPr/>
        </p:nvPicPr>
        <p:blipFill>
          <a:blip r:embed="rId9">
            <a:alphaModFix/>
          </a:blip>
          <a:stretch>
            <a:fillRect/>
          </a:stretch>
        </p:blipFill>
        <p:spPr>
          <a:xfrm>
            <a:off x="913400" y="3553950"/>
            <a:ext cx="1083601" cy="1083601"/>
          </a:xfrm>
          <a:prstGeom prst="rect">
            <a:avLst/>
          </a:prstGeom>
          <a:noFill/>
          <a:ln>
            <a:noFill/>
          </a:ln>
        </p:spPr>
      </p:pic>
      <p:sp>
        <p:nvSpPr>
          <p:cNvPr id="117" name="Google Shape;117;p21"/>
          <p:cNvSpPr/>
          <p:nvPr/>
        </p:nvSpPr>
        <p:spPr>
          <a:xfrm>
            <a:off x="2132800" y="4263450"/>
            <a:ext cx="1829100" cy="12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1"/>
          <p:cNvSpPr txBox="1"/>
          <p:nvPr/>
        </p:nvSpPr>
        <p:spPr>
          <a:xfrm>
            <a:off x="943400" y="4637550"/>
            <a:ext cx="13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Developer</a:t>
            </a:r>
            <a:endParaRPr b="1">
              <a:solidFill>
                <a:srgbClr val="2A4194"/>
              </a:solidFill>
            </a:endParaRPr>
          </a:p>
        </p:txBody>
      </p:sp>
      <p:sp>
        <p:nvSpPr>
          <p:cNvPr id="119" name="Google Shape;119;p21"/>
          <p:cNvSpPr txBox="1"/>
          <p:nvPr/>
        </p:nvSpPr>
        <p:spPr>
          <a:xfrm>
            <a:off x="2149400" y="4385250"/>
            <a:ext cx="19536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2A4194"/>
                </a:solidFill>
              </a:rPr>
              <a:t>Pull</a:t>
            </a:r>
            <a:r>
              <a:rPr lang="fr">
                <a:solidFill>
                  <a:srgbClr val="2A4194"/>
                </a:solidFill>
              </a:rPr>
              <a:t> from repositories</a:t>
            </a:r>
            <a:endParaRPr>
              <a:solidFill>
                <a:srgbClr val="2A41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nvSpPr>
        <p:spPr>
          <a:xfrm>
            <a:off x="3141675" y="580650"/>
            <a:ext cx="318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Dockerfile structure</a:t>
            </a:r>
            <a:endParaRPr b="1" sz="1900">
              <a:solidFill>
                <a:srgbClr val="2A4194"/>
              </a:solidFill>
            </a:endParaRPr>
          </a:p>
        </p:txBody>
      </p:sp>
      <p:pic>
        <p:nvPicPr>
          <p:cNvPr id="125" name="Google Shape;125;p22"/>
          <p:cNvPicPr preferRelativeResize="0"/>
          <p:nvPr/>
        </p:nvPicPr>
        <p:blipFill>
          <a:blip r:embed="rId3">
            <a:alphaModFix/>
          </a:blip>
          <a:stretch>
            <a:fillRect/>
          </a:stretch>
        </p:blipFill>
        <p:spPr>
          <a:xfrm>
            <a:off x="2495100" y="1138425"/>
            <a:ext cx="3067644" cy="3781050"/>
          </a:xfrm>
          <a:prstGeom prst="rect">
            <a:avLst/>
          </a:prstGeom>
          <a:noFill/>
          <a:ln>
            <a:noFill/>
          </a:ln>
        </p:spPr>
      </p:pic>
      <p:sp>
        <p:nvSpPr>
          <p:cNvPr id="126" name="Google Shape;126;p22"/>
          <p:cNvSpPr/>
          <p:nvPr/>
        </p:nvSpPr>
        <p:spPr>
          <a:xfrm>
            <a:off x="1799675" y="1752600"/>
            <a:ext cx="1019400" cy="2016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2"/>
          <p:cNvSpPr/>
          <p:nvPr/>
        </p:nvSpPr>
        <p:spPr>
          <a:xfrm>
            <a:off x="1799675" y="2773463"/>
            <a:ext cx="1019400" cy="2016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2"/>
          <p:cNvSpPr/>
          <p:nvPr/>
        </p:nvSpPr>
        <p:spPr>
          <a:xfrm>
            <a:off x="1799675" y="3794350"/>
            <a:ext cx="1019400" cy="2016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2"/>
          <p:cNvSpPr txBox="1"/>
          <p:nvPr/>
        </p:nvSpPr>
        <p:spPr>
          <a:xfrm>
            <a:off x="-71708" y="3695050"/>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E73937"/>
                </a:solidFill>
              </a:rPr>
              <a:t>Execution Instructions</a:t>
            </a:r>
            <a:endParaRPr b="1">
              <a:solidFill>
                <a:srgbClr val="E73937"/>
              </a:solidFill>
            </a:endParaRPr>
          </a:p>
        </p:txBody>
      </p:sp>
      <p:sp>
        <p:nvSpPr>
          <p:cNvPr id="130" name="Google Shape;130;p22"/>
          <p:cNvSpPr txBox="1"/>
          <p:nvPr/>
        </p:nvSpPr>
        <p:spPr>
          <a:xfrm>
            <a:off x="-77183" y="2642675"/>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E73937"/>
                </a:solidFill>
              </a:rPr>
              <a:t>Configuration</a:t>
            </a:r>
            <a:r>
              <a:rPr b="1" lang="fr">
                <a:solidFill>
                  <a:srgbClr val="E73937"/>
                </a:solidFill>
              </a:rPr>
              <a:t> Instructions</a:t>
            </a:r>
            <a:endParaRPr b="1">
              <a:solidFill>
                <a:srgbClr val="E73937"/>
              </a:solidFill>
            </a:endParaRPr>
          </a:p>
        </p:txBody>
      </p:sp>
      <p:sp>
        <p:nvSpPr>
          <p:cNvPr id="131" name="Google Shape;131;p22"/>
          <p:cNvSpPr txBox="1"/>
          <p:nvPr/>
        </p:nvSpPr>
        <p:spPr>
          <a:xfrm>
            <a:off x="-71708" y="1542363"/>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E73937"/>
                </a:solidFill>
              </a:rPr>
              <a:t>Fundamental</a:t>
            </a:r>
            <a:r>
              <a:rPr b="1" lang="fr">
                <a:solidFill>
                  <a:srgbClr val="E73937"/>
                </a:solidFill>
              </a:rPr>
              <a:t> Instructions</a:t>
            </a:r>
            <a:endParaRPr b="1">
              <a:solidFill>
                <a:srgbClr val="E73937"/>
              </a:solidFill>
            </a:endParaRPr>
          </a:p>
        </p:txBody>
      </p:sp>
      <p:sp>
        <p:nvSpPr>
          <p:cNvPr id="132" name="Google Shape;132;p22"/>
          <p:cNvSpPr txBox="1"/>
          <p:nvPr/>
        </p:nvSpPr>
        <p:spPr>
          <a:xfrm>
            <a:off x="5867331" y="1349550"/>
            <a:ext cx="3475500" cy="36327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rPr b="1" lang="fr">
                <a:solidFill>
                  <a:srgbClr val="E73937"/>
                </a:solidFill>
              </a:rPr>
              <a:t>ARG </a:t>
            </a:r>
            <a:r>
              <a:rPr b="1" lang="fr">
                <a:solidFill>
                  <a:srgbClr val="1C4587"/>
                </a:solidFill>
              </a:rPr>
              <a:t>CODE_VERSION = 17-alpine</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FROM</a:t>
            </a:r>
            <a:r>
              <a:rPr b="1" lang="fr">
                <a:solidFill>
                  <a:srgbClr val="1C4587"/>
                </a:solidFill>
              </a:rPr>
              <a:t> node:${</a:t>
            </a:r>
            <a:r>
              <a:rPr b="1" lang="fr">
                <a:solidFill>
                  <a:srgbClr val="1C4587"/>
                </a:solidFill>
              </a:rPr>
              <a:t>CODE_VERSION}</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WORKDIR</a:t>
            </a:r>
            <a:r>
              <a:rPr b="1" lang="fr">
                <a:solidFill>
                  <a:srgbClr val="1C4587"/>
                </a:solidFill>
              </a:rPr>
              <a:t> /app</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RUN</a:t>
            </a:r>
            <a:r>
              <a:rPr b="1" lang="fr">
                <a:solidFill>
                  <a:srgbClr val="1C4587"/>
                </a:solidFill>
              </a:rPr>
              <a:t> npm install</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COPY</a:t>
            </a:r>
            <a:r>
              <a:rPr b="1" lang="fr">
                <a:solidFill>
                  <a:srgbClr val="1C4587"/>
                </a:solidFill>
              </a:rPr>
              <a:t> . .</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EXPOSE</a:t>
            </a:r>
            <a:r>
              <a:rPr b="1" lang="fr">
                <a:solidFill>
                  <a:srgbClr val="1C4587"/>
                </a:solidFill>
              </a:rPr>
              <a:t> 4000</a:t>
            </a:r>
            <a:endParaRPr b="1">
              <a:solidFill>
                <a:srgbClr val="1C4587"/>
              </a:solidFill>
            </a:endParaRPr>
          </a:p>
          <a:p>
            <a:pPr indent="0" lvl="0" marL="0" rtl="0" algn="just">
              <a:lnSpc>
                <a:spcPct val="200000"/>
              </a:lnSpc>
              <a:spcBef>
                <a:spcPts val="0"/>
              </a:spcBef>
              <a:spcAft>
                <a:spcPts val="0"/>
              </a:spcAft>
              <a:buNone/>
            </a:pPr>
            <a:r>
              <a:rPr b="1" lang="fr">
                <a:solidFill>
                  <a:srgbClr val="E73937"/>
                </a:solidFill>
              </a:rPr>
              <a:t>CMD</a:t>
            </a:r>
            <a:r>
              <a:rPr b="1" lang="fr">
                <a:solidFill>
                  <a:srgbClr val="1C4587"/>
                </a:solidFill>
              </a:rPr>
              <a:t> [“node”, “app.js”]</a:t>
            </a:r>
            <a:endParaRPr b="1">
              <a:solidFill>
                <a:srgbClr val="1C4587"/>
              </a:solidFill>
            </a:endParaRPr>
          </a:p>
          <a:p>
            <a:pPr indent="0" lvl="0" marL="0" rtl="0" algn="just">
              <a:spcBef>
                <a:spcPts val="0"/>
              </a:spcBef>
              <a:spcAft>
                <a:spcPts val="0"/>
              </a:spcAft>
              <a:buNone/>
            </a:pPr>
            <a:r>
              <a:t/>
            </a:r>
            <a:endParaRPr b="1">
              <a:solidFill>
                <a:srgbClr val="1C4587"/>
              </a:solidFill>
            </a:endParaRPr>
          </a:p>
          <a:p>
            <a:pPr indent="0" lvl="0" marL="0" rtl="0" algn="just">
              <a:spcBef>
                <a:spcPts val="0"/>
              </a:spcBef>
              <a:spcAft>
                <a:spcPts val="0"/>
              </a:spcAft>
              <a:buNone/>
            </a:pPr>
            <a:r>
              <a:t/>
            </a:r>
            <a:endParaRPr b="1">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3223275" y="6140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image layers</a:t>
            </a:r>
            <a:endParaRPr b="1" sz="1900">
              <a:solidFill>
                <a:srgbClr val="2A4194"/>
              </a:solidFill>
            </a:endParaRPr>
          </a:p>
        </p:txBody>
      </p:sp>
      <p:pic>
        <p:nvPicPr>
          <p:cNvPr id="138" name="Google Shape;138;p23"/>
          <p:cNvPicPr preferRelativeResize="0"/>
          <p:nvPr/>
        </p:nvPicPr>
        <p:blipFill>
          <a:blip r:embed="rId3">
            <a:alphaModFix/>
          </a:blip>
          <a:stretch>
            <a:fillRect/>
          </a:stretch>
        </p:blipFill>
        <p:spPr>
          <a:xfrm>
            <a:off x="1370675" y="1717800"/>
            <a:ext cx="1467727" cy="1707900"/>
          </a:xfrm>
          <a:prstGeom prst="rect">
            <a:avLst/>
          </a:prstGeom>
          <a:noFill/>
          <a:ln>
            <a:noFill/>
          </a:ln>
        </p:spPr>
      </p:pic>
      <p:sp>
        <p:nvSpPr>
          <p:cNvPr id="139" name="Google Shape;139;p23"/>
          <p:cNvSpPr txBox="1"/>
          <p:nvPr/>
        </p:nvSpPr>
        <p:spPr>
          <a:xfrm>
            <a:off x="5335891" y="3173479"/>
            <a:ext cx="1787400" cy="384900"/>
          </a:xfrm>
          <a:prstGeom prst="rect">
            <a:avLst/>
          </a:prstGeom>
          <a:solidFill>
            <a:srgbClr val="F3F3F3"/>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A4194"/>
                </a:solidFill>
              </a:rPr>
              <a:t>Base Image Layer</a:t>
            </a:r>
            <a:endParaRPr b="1" sz="1300">
              <a:solidFill>
                <a:srgbClr val="2A4194"/>
              </a:solidFill>
            </a:endParaRPr>
          </a:p>
        </p:txBody>
      </p:sp>
      <p:sp>
        <p:nvSpPr>
          <p:cNvPr id="140" name="Google Shape;140;p23"/>
          <p:cNvSpPr txBox="1"/>
          <p:nvPr/>
        </p:nvSpPr>
        <p:spPr>
          <a:xfrm>
            <a:off x="5335891" y="3598504"/>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bootfs</a:t>
            </a:r>
            <a:endParaRPr b="1" sz="1300">
              <a:solidFill>
                <a:srgbClr val="F7F7F8"/>
              </a:solidFill>
            </a:endParaRPr>
          </a:p>
        </p:txBody>
      </p:sp>
      <p:sp>
        <p:nvSpPr>
          <p:cNvPr id="141" name="Google Shape;141;p23"/>
          <p:cNvSpPr txBox="1"/>
          <p:nvPr/>
        </p:nvSpPr>
        <p:spPr>
          <a:xfrm>
            <a:off x="5335891" y="2323429"/>
            <a:ext cx="1787400" cy="3849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A4194"/>
                </a:solidFill>
              </a:rPr>
              <a:t>WORKDIR Layer</a:t>
            </a:r>
            <a:endParaRPr b="1" sz="1300">
              <a:solidFill>
                <a:srgbClr val="2A4194"/>
              </a:solidFill>
            </a:endParaRPr>
          </a:p>
        </p:txBody>
      </p:sp>
      <p:sp>
        <p:nvSpPr>
          <p:cNvPr id="142" name="Google Shape;142;p23"/>
          <p:cNvSpPr txBox="1"/>
          <p:nvPr/>
        </p:nvSpPr>
        <p:spPr>
          <a:xfrm>
            <a:off x="5335891" y="2748454"/>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Run Layer</a:t>
            </a:r>
            <a:endParaRPr b="1" sz="1300">
              <a:solidFill>
                <a:srgbClr val="F7F7F8"/>
              </a:solidFill>
            </a:endParaRPr>
          </a:p>
        </p:txBody>
      </p:sp>
      <p:sp>
        <p:nvSpPr>
          <p:cNvPr id="143" name="Google Shape;143;p23"/>
          <p:cNvSpPr txBox="1"/>
          <p:nvPr/>
        </p:nvSpPr>
        <p:spPr>
          <a:xfrm>
            <a:off x="5335891" y="1473379"/>
            <a:ext cx="1787400" cy="384900"/>
          </a:xfrm>
          <a:prstGeom prst="rect">
            <a:avLst/>
          </a:prstGeom>
          <a:solidFill>
            <a:srgbClr val="F7F7F8"/>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2A4194"/>
                </a:solidFill>
              </a:rPr>
              <a:t>CMD Layer</a:t>
            </a:r>
            <a:endParaRPr b="1" sz="1300">
              <a:solidFill>
                <a:srgbClr val="2A4194"/>
              </a:solidFill>
            </a:endParaRPr>
          </a:p>
        </p:txBody>
      </p:sp>
      <p:sp>
        <p:nvSpPr>
          <p:cNvPr id="144" name="Google Shape;144;p23"/>
          <p:cNvSpPr txBox="1"/>
          <p:nvPr/>
        </p:nvSpPr>
        <p:spPr>
          <a:xfrm>
            <a:off x="5335891" y="1898404"/>
            <a:ext cx="1787400" cy="384900"/>
          </a:xfrm>
          <a:prstGeom prst="rect">
            <a:avLst/>
          </a:prstGeom>
          <a:solidFill>
            <a:srgbClr val="3D85C6"/>
          </a:solid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rgbClr val="F7F7F8"/>
                </a:solidFill>
              </a:rPr>
              <a:t>Expose Layer</a:t>
            </a:r>
            <a:endParaRPr b="1" sz="1300">
              <a:solidFill>
                <a:srgbClr val="F7F7F8"/>
              </a:solidFill>
            </a:endParaRPr>
          </a:p>
        </p:txBody>
      </p:sp>
      <p:cxnSp>
        <p:nvCxnSpPr>
          <p:cNvPr id="145" name="Google Shape;145;p23"/>
          <p:cNvCxnSpPr/>
          <p:nvPr/>
        </p:nvCxnSpPr>
        <p:spPr>
          <a:xfrm flipH="1" rot="10800000">
            <a:off x="4169160" y="1665825"/>
            <a:ext cx="1158900" cy="3600"/>
          </a:xfrm>
          <a:prstGeom prst="straightConnector1">
            <a:avLst/>
          </a:prstGeom>
          <a:noFill/>
          <a:ln cap="flat" cmpd="sng" w="9525">
            <a:solidFill>
              <a:schemeClr val="dk2"/>
            </a:solidFill>
            <a:prstDash val="dash"/>
            <a:round/>
            <a:headEnd len="med" w="med" type="none"/>
            <a:tailEnd len="med" w="med" type="none"/>
          </a:ln>
        </p:spPr>
      </p:cxnSp>
      <p:cxnSp>
        <p:nvCxnSpPr>
          <p:cNvPr id="146" name="Google Shape;146;p23"/>
          <p:cNvCxnSpPr/>
          <p:nvPr/>
        </p:nvCxnSpPr>
        <p:spPr>
          <a:xfrm flipH="1" rot="10800000">
            <a:off x="4165407" y="3789150"/>
            <a:ext cx="1158900" cy="3600"/>
          </a:xfrm>
          <a:prstGeom prst="straightConnector1">
            <a:avLst/>
          </a:prstGeom>
          <a:noFill/>
          <a:ln cap="flat" cmpd="sng" w="9525">
            <a:solidFill>
              <a:schemeClr val="dk2"/>
            </a:solidFill>
            <a:prstDash val="dash"/>
            <a:round/>
            <a:headEnd len="med" w="med" type="none"/>
            <a:tailEnd len="med" w="med" type="none"/>
          </a:ln>
        </p:spPr>
      </p:cxnSp>
      <p:cxnSp>
        <p:nvCxnSpPr>
          <p:cNvPr id="147" name="Google Shape;147;p23"/>
          <p:cNvCxnSpPr/>
          <p:nvPr/>
        </p:nvCxnSpPr>
        <p:spPr>
          <a:xfrm flipH="1" rot="10800000">
            <a:off x="4165407" y="2939100"/>
            <a:ext cx="1158900" cy="3600"/>
          </a:xfrm>
          <a:prstGeom prst="straightConnector1">
            <a:avLst/>
          </a:prstGeom>
          <a:noFill/>
          <a:ln cap="flat" cmpd="sng" w="9525">
            <a:solidFill>
              <a:schemeClr val="dk2"/>
            </a:solidFill>
            <a:prstDash val="dash"/>
            <a:round/>
            <a:headEnd len="med" w="med" type="none"/>
            <a:tailEnd len="med" w="med" type="none"/>
          </a:ln>
        </p:spPr>
      </p:cxnSp>
      <p:cxnSp>
        <p:nvCxnSpPr>
          <p:cNvPr id="148" name="Google Shape;148;p23"/>
          <p:cNvCxnSpPr/>
          <p:nvPr/>
        </p:nvCxnSpPr>
        <p:spPr>
          <a:xfrm flipH="1" rot="10800000">
            <a:off x="4169160" y="3342225"/>
            <a:ext cx="1158900" cy="3600"/>
          </a:xfrm>
          <a:prstGeom prst="straightConnector1">
            <a:avLst/>
          </a:prstGeom>
          <a:noFill/>
          <a:ln cap="flat" cmpd="sng" w="9525">
            <a:solidFill>
              <a:schemeClr val="dk2"/>
            </a:solidFill>
            <a:prstDash val="dash"/>
            <a:round/>
            <a:headEnd len="med" w="med" type="none"/>
            <a:tailEnd len="med" w="med" type="none"/>
          </a:ln>
        </p:spPr>
      </p:cxnSp>
      <p:cxnSp>
        <p:nvCxnSpPr>
          <p:cNvPr id="149" name="Google Shape;149;p23"/>
          <p:cNvCxnSpPr/>
          <p:nvPr/>
        </p:nvCxnSpPr>
        <p:spPr>
          <a:xfrm flipH="1" rot="10800000">
            <a:off x="4186734" y="2089050"/>
            <a:ext cx="1158900" cy="3600"/>
          </a:xfrm>
          <a:prstGeom prst="straightConnector1">
            <a:avLst/>
          </a:prstGeom>
          <a:noFill/>
          <a:ln cap="flat" cmpd="sng" w="9525">
            <a:solidFill>
              <a:schemeClr val="dk2"/>
            </a:solidFill>
            <a:prstDash val="dash"/>
            <a:round/>
            <a:headEnd len="med" w="med" type="none"/>
            <a:tailEnd len="med" w="med" type="none"/>
          </a:ln>
        </p:spPr>
      </p:cxnSp>
      <p:cxnSp>
        <p:nvCxnSpPr>
          <p:cNvPr id="150" name="Google Shape;150;p23"/>
          <p:cNvCxnSpPr/>
          <p:nvPr/>
        </p:nvCxnSpPr>
        <p:spPr>
          <a:xfrm flipH="1" rot="10800000">
            <a:off x="2816275" y="2514000"/>
            <a:ext cx="2529300" cy="19800"/>
          </a:xfrm>
          <a:prstGeom prst="straightConnector1">
            <a:avLst/>
          </a:prstGeom>
          <a:noFill/>
          <a:ln cap="flat" cmpd="sng" w="9525">
            <a:solidFill>
              <a:schemeClr val="dk2"/>
            </a:solidFill>
            <a:prstDash val="dash"/>
            <a:round/>
            <a:headEnd len="med" w="med" type="none"/>
            <a:tailEnd len="med" w="med" type="none"/>
          </a:ln>
        </p:spPr>
      </p:cxnSp>
      <p:cxnSp>
        <p:nvCxnSpPr>
          <p:cNvPr id="151" name="Google Shape;151;p23"/>
          <p:cNvCxnSpPr/>
          <p:nvPr/>
        </p:nvCxnSpPr>
        <p:spPr>
          <a:xfrm>
            <a:off x="4175925" y="1669525"/>
            <a:ext cx="10500" cy="2108100"/>
          </a:xfrm>
          <a:prstGeom prst="straightConnector1">
            <a:avLst/>
          </a:prstGeom>
          <a:noFill/>
          <a:ln cap="flat" cmpd="sng" w="9525">
            <a:solidFill>
              <a:schemeClr val="dk2"/>
            </a:solidFill>
            <a:prstDash val="dash"/>
            <a:round/>
            <a:headEnd len="med" w="med" type="none"/>
            <a:tailEnd len="med" w="med" type="none"/>
          </a:ln>
        </p:spPr>
      </p:cxnSp>
      <p:sp>
        <p:nvSpPr>
          <p:cNvPr id="152" name="Google Shape;152;p23"/>
          <p:cNvSpPr txBox="1"/>
          <p:nvPr/>
        </p:nvSpPr>
        <p:spPr>
          <a:xfrm>
            <a:off x="2995363" y="2089050"/>
            <a:ext cx="1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2A4194"/>
                </a:solidFill>
              </a:rPr>
              <a:t>Layers</a:t>
            </a:r>
            <a:endParaRPr b="1">
              <a:solidFill>
                <a:srgbClr val="2A4194"/>
              </a:solidFill>
            </a:endParaRPr>
          </a:p>
        </p:txBody>
      </p:sp>
      <p:sp>
        <p:nvSpPr>
          <p:cNvPr id="153" name="Google Shape;153;p23"/>
          <p:cNvSpPr txBox="1"/>
          <p:nvPr/>
        </p:nvSpPr>
        <p:spPr>
          <a:xfrm>
            <a:off x="1142075" y="3453900"/>
            <a:ext cx="30000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A4194"/>
              </a:buClr>
              <a:buSzPts val="1200"/>
              <a:buFont typeface="Roboto"/>
              <a:buChar char="●"/>
            </a:pPr>
            <a:r>
              <a:rPr lang="fr" sz="1200">
                <a:solidFill>
                  <a:srgbClr val="2A4194"/>
                </a:solidFill>
                <a:latin typeface="Roboto"/>
                <a:ea typeface="Roboto"/>
                <a:cs typeface="Roboto"/>
                <a:sym typeface="Roboto"/>
              </a:rPr>
              <a:t>U</a:t>
            </a:r>
            <a:r>
              <a:rPr lang="fr" sz="1200">
                <a:solidFill>
                  <a:srgbClr val="2A4194"/>
                </a:solidFill>
                <a:latin typeface="Roboto"/>
                <a:ea typeface="Roboto"/>
                <a:cs typeface="Roboto"/>
                <a:sym typeface="Roboto"/>
              </a:rPr>
              <a:t>nique image ID</a:t>
            </a:r>
            <a:endParaRPr sz="1200">
              <a:solidFill>
                <a:srgbClr val="2A4194"/>
              </a:solidFill>
              <a:latin typeface="Roboto"/>
              <a:ea typeface="Roboto"/>
              <a:cs typeface="Roboto"/>
              <a:sym typeface="Roboto"/>
            </a:endParaRPr>
          </a:p>
          <a:p>
            <a:pPr indent="-304800" lvl="0" marL="457200" rtl="0" algn="l">
              <a:spcBef>
                <a:spcPts val="0"/>
              </a:spcBef>
              <a:spcAft>
                <a:spcPts val="0"/>
              </a:spcAft>
              <a:buClr>
                <a:srgbClr val="2A4194"/>
              </a:buClr>
              <a:buSzPts val="1200"/>
              <a:buFont typeface="Roboto"/>
              <a:buChar char="●"/>
            </a:pPr>
            <a:r>
              <a:rPr lang="fr" sz="1200">
                <a:solidFill>
                  <a:srgbClr val="2A4194"/>
                </a:solidFill>
                <a:latin typeface="Roboto"/>
                <a:ea typeface="Roboto"/>
                <a:cs typeface="Roboto"/>
                <a:sym typeface="Roboto"/>
              </a:rPr>
              <a:t>Convenient name </a:t>
            </a:r>
            <a:endParaRPr sz="1200">
              <a:solidFill>
                <a:srgbClr val="2A4194"/>
              </a:solidFill>
              <a:latin typeface="Roboto"/>
              <a:ea typeface="Roboto"/>
              <a:cs typeface="Roboto"/>
              <a:sym typeface="Roboto"/>
            </a:endParaRPr>
          </a:p>
          <a:p>
            <a:pPr indent="-304800" lvl="0" marL="457200" rtl="0" algn="l">
              <a:spcBef>
                <a:spcPts val="0"/>
              </a:spcBef>
              <a:spcAft>
                <a:spcPts val="0"/>
              </a:spcAft>
              <a:buClr>
                <a:srgbClr val="2A4194"/>
              </a:buClr>
              <a:buSzPts val="1200"/>
              <a:buFont typeface="Roboto"/>
              <a:buChar char="●"/>
            </a:pPr>
            <a:r>
              <a:rPr lang="fr" sz="1200">
                <a:solidFill>
                  <a:srgbClr val="2A4194"/>
                </a:solidFill>
                <a:latin typeface="Roboto"/>
                <a:ea typeface="Roboto"/>
                <a:cs typeface="Roboto"/>
                <a:sym typeface="Roboto"/>
              </a:rPr>
              <a:t>Tag</a:t>
            </a:r>
            <a:endParaRPr sz="1200">
              <a:solidFill>
                <a:srgbClr val="2A4194"/>
              </a:solidFill>
              <a:latin typeface="Roboto"/>
              <a:ea typeface="Roboto"/>
              <a:cs typeface="Roboto"/>
              <a:sym typeface="Roboto"/>
            </a:endParaRPr>
          </a:p>
        </p:txBody>
      </p:sp>
      <p:sp>
        <p:nvSpPr>
          <p:cNvPr id="154" name="Google Shape;154;p23"/>
          <p:cNvSpPr/>
          <p:nvPr/>
        </p:nvSpPr>
        <p:spPr>
          <a:xfrm>
            <a:off x="7243604" y="3257553"/>
            <a:ext cx="71849" cy="637648"/>
          </a:xfrm>
          <a:custGeom>
            <a:rect b="b" l="l" r="r" t="t"/>
            <a:pathLst>
              <a:path extrusionOk="0" h="75150" w="16517">
                <a:moveTo>
                  <a:pt x="0" y="0"/>
                </a:moveTo>
                <a:cubicBezTo>
                  <a:pt x="4045" y="0"/>
                  <a:pt x="10587" y="915"/>
                  <a:pt x="11088" y="4928"/>
                </a:cubicBezTo>
                <a:cubicBezTo>
                  <a:pt x="11896" y="11404"/>
                  <a:pt x="6729" y="17792"/>
                  <a:pt x="7803" y="24229"/>
                </a:cubicBezTo>
                <a:cubicBezTo>
                  <a:pt x="8387" y="27732"/>
                  <a:pt x="10220" y="31163"/>
                  <a:pt x="12731" y="33674"/>
                </a:cubicBezTo>
                <a:cubicBezTo>
                  <a:pt x="13778" y="34721"/>
                  <a:pt x="16786" y="34701"/>
                  <a:pt x="16427" y="36138"/>
                </a:cubicBezTo>
                <a:cubicBezTo>
                  <a:pt x="15958" y="38016"/>
                  <a:pt x="12790" y="38366"/>
                  <a:pt x="12320" y="40244"/>
                </a:cubicBezTo>
                <a:cubicBezTo>
                  <a:pt x="9991" y="49555"/>
                  <a:pt x="17333" y="60004"/>
                  <a:pt x="13963" y="68990"/>
                </a:cubicBezTo>
                <a:cubicBezTo>
                  <a:pt x="12562" y="72727"/>
                  <a:pt x="7687" y="75150"/>
                  <a:pt x="3696" y="75150"/>
                </a:cubicBezTo>
              </a:path>
            </a:pathLst>
          </a:custGeom>
          <a:noFill/>
          <a:ln cap="flat" cmpd="sng" w="9525">
            <a:solidFill>
              <a:schemeClr val="dk2"/>
            </a:solidFill>
            <a:prstDash val="solid"/>
            <a:round/>
            <a:headEnd len="med" w="med" type="none"/>
            <a:tailEnd len="med" w="med" type="none"/>
          </a:ln>
        </p:spPr>
      </p:sp>
      <p:sp>
        <p:nvSpPr>
          <p:cNvPr id="155" name="Google Shape;155;p23"/>
          <p:cNvSpPr txBox="1"/>
          <p:nvPr/>
        </p:nvSpPr>
        <p:spPr>
          <a:xfrm>
            <a:off x="7315438" y="3176175"/>
            <a:ext cx="102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2A4194"/>
                </a:solidFill>
              </a:rPr>
              <a:t>Pull the base /  parent image from docker Hub</a:t>
            </a:r>
            <a:endParaRPr sz="1000">
              <a:solidFill>
                <a:srgbClr val="2A41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nvSpPr>
        <p:spPr>
          <a:xfrm>
            <a:off x="2737950" y="592300"/>
            <a:ext cx="3668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Docker commands for images</a:t>
            </a:r>
            <a:endParaRPr b="1" sz="1900">
              <a:solidFill>
                <a:srgbClr val="2A4194"/>
              </a:solidFill>
            </a:endParaRPr>
          </a:p>
        </p:txBody>
      </p:sp>
      <p:sp>
        <p:nvSpPr>
          <p:cNvPr id="161" name="Google Shape;161;p24"/>
          <p:cNvSpPr txBox="1"/>
          <p:nvPr/>
        </p:nvSpPr>
        <p:spPr>
          <a:xfrm>
            <a:off x="882675" y="1200150"/>
            <a:ext cx="48321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fr">
                <a:solidFill>
                  <a:srgbClr val="E73937"/>
                </a:solidFill>
              </a:rPr>
              <a:t>// List </a:t>
            </a:r>
            <a:r>
              <a:rPr b="1" lang="fr">
                <a:solidFill>
                  <a:srgbClr val="E73937"/>
                </a:solidFill>
              </a:rPr>
              <a:t>all local docker images </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images Or docker images ls</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Build the </a:t>
            </a:r>
            <a:r>
              <a:rPr b="1" lang="fr">
                <a:solidFill>
                  <a:srgbClr val="E73937"/>
                </a:solidFill>
              </a:rPr>
              <a:t>docker image from the dockerfile</a:t>
            </a:r>
            <a:endParaRPr b="1">
              <a:solidFill>
                <a:srgbClr val="E73937"/>
              </a:solidFill>
            </a:endParaRPr>
          </a:p>
          <a:p>
            <a:pPr indent="0" lvl="0" marL="0" rtl="0" algn="just">
              <a:lnSpc>
                <a:spcPct val="150000"/>
              </a:lnSpc>
              <a:spcBef>
                <a:spcPts val="0"/>
              </a:spcBef>
              <a:spcAft>
                <a:spcPts val="0"/>
              </a:spcAft>
              <a:buNone/>
            </a:pPr>
            <a:r>
              <a:rPr b="1" lang="fr">
                <a:solidFill>
                  <a:srgbClr val="E73937"/>
                </a:solidFill>
              </a:rPr>
              <a:t> </a:t>
            </a:r>
            <a:r>
              <a:rPr b="1" lang="fr">
                <a:solidFill>
                  <a:srgbClr val="2A4194"/>
                </a:solidFill>
              </a:rPr>
              <a:t>docker build -t &lt;image_name&gt; &lt;path_to dockerfile&gt; .</a:t>
            </a:r>
            <a:endParaRPr b="1">
              <a:solidFill>
                <a:srgbClr val="2A4194"/>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E73937"/>
                </a:solidFill>
              </a:rPr>
              <a:t>// Download an image from docker Hub</a:t>
            </a:r>
            <a:endParaRPr b="1">
              <a:solidFill>
                <a:srgbClr val="E73937"/>
              </a:solidFill>
            </a:endParaRPr>
          </a:p>
          <a:p>
            <a:pPr indent="0" lvl="0" marL="0" rtl="0" algn="just">
              <a:lnSpc>
                <a:spcPct val="150000"/>
              </a:lnSpc>
              <a:spcBef>
                <a:spcPts val="0"/>
              </a:spcBef>
              <a:spcAft>
                <a:spcPts val="0"/>
              </a:spcAft>
              <a:buClr>
                <a:schemeClr val="dk1"/>
              </a:buClr>
              <a:buSzPts val="1100"/>
              <a:buFont typeface="Arial"/>
              <a:buNone/>
            </a:pPr>
            <a:r>
              <a:rPr b="1" lang="fr">
                <a:solidFill>
                  <a:srgbClr val="2A4194"/>
                </a:solidFill>
              </a:rPr>
              <a:t>docker pull &lt;image_name&gt;:&lt;image_version&gt;</a:t>
            </a:r>
            <a:endParaRPr b="1">
              <a:solidFill>
                <a:srgbClr val="2A4194"/>
              </a:solidFill>
            </a:endParaRPr>
          </a:p>
          <a:p>
            <a:pPr indent="0" lvl="0" marL="0" rtl="0" algn="just">
              <a:lnSpc>
                <a:spcPct val="150000"/>
              </a:lnSpc>
              <a:spcBef>
                <a:spcPts val="0"/>
              </a:spcBef>
              <a:spcAft>
                <a:spcPts val="0"/>
              </a:spcAft>
              <a:buNone/>
            </a:pPr>
            <a:r>
              <a:rPr b="1" lang="fr">
                <a:solidFill>
                  <a:srgbClr val="E73937"/>
                </a:solidFill>
              </a:rPr>
              <a:t>// Remove an image </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rmi &lt;image_name&gt;</a:t>
            </a:r>
            <a:endParaRPr b="1">
              <a:solidFill>
                <a:srgbClr val="E73937"/>
              </a:solidFill>
            </a:endParaRPr>
          </a:p>
          <a:p>
            <a:pPr indent="0" lvl="0" marL="0" rtl="0" algn="just">
              <a:lnSpc>
                <a:spcPct val="150000"/>
              </a:lnSpc>
              <a:spcBef>
                <a:spcPts val="0"/>
              </a:spcBef>
              <a:spcAft>
                <a:spcPts val="0"/>
              </a:spcAft>
              <a:buNone/>
            </a:pPr>
            <a:r>
              <a:rPr b="1" lang="fr">
                <a:solidFill>
                  <a:srgbClr val="E73937"/>
                </a:solidFill>
              </a:rPr>
              <a:t>// Remove all unused images</a:t>
            </a:r>
            <a:endParaRPr b="1">
              <a:solidFill>
                <a:srgbClr val="E73937"/>
              </a:solidFill>
            </a:endParaRPr>
          </a:p>
          <a:p>
            <a:pPr indent="0" lvl="0" marL="0" rtl="0" algn="just">
              <a:lnSpc>
                <a:spcPct val="150000"/>
              </a:lnSpc>
              <a:spcBef>
                <a:spcPts val="0"/>
              </a:spcBef>
              <a:spcAft>
                <a:spcPts val="0"/>
              </a:spcAft>
              <a:buNone/>
            </a:pPr>
            <a:r>
              <a:rPr b="1" lang="fr">
                <a:solidFill>
                  <a:srgbClr val="2A4194"/>
                </a:solidFill>
              </a:rPr>
              <a:t>docker image prune</a:t>
            </a:r>
            <a:endParaRPr b="1">
              <a:solidFill>
                <a:srgbClr val="1C4587"/>
              </a:solidFill>
            </a:endParaRPr>
          </a:p>
        </p:txBody>
      </p:sp>
      <p:pic>
        <p:nvPicPr>
          <p:cNvPr id="162" name="Google Shape;162;p24"/>
          <p:cNvPicPr preferRelativeResize="0"/>
          <p:nvPr/>
        </p:nvPicPr>
        <p:blipFill>
          <a:blip r:embed="rId3">
            <a:alphaModFix/>
          </a:blip>
          <a:stretch>
            <a:fillRect/>
          </a:stretch>
        </p:blipFill>
        <p:spPr>
          <a:xfrm>
            <a:off x="6192628" y="1862363"/>
            <a:ext cx="1788325" cy="208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3223275" y="614075"/>
            <a:ext cx="498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rgbClr val="2A4194"/>
                </a:solidFill>
              </a:rPr>
              <a:t>What is a container ?</a:t>
            </a:r>
            <a:endParaRPr b="1" sz="1900">
              <a:solidFill>
                <a:srgbClr val="2A4194"/>
              </a:solidFill>
            </a:endParaRPr>
          </a:p>
        </p:txBody>
      </p:sp>
      <p:pic>
        <p:nvPicPr>
          <p:cNvPr id="168" name="Google Shape;168;p25"/>
          <p:cNvPicPr preferRelativeResize="0"/>
          <p:nvPr/>
        </p:nvPicPr>
        <p:blipFill>
          <a:blip r:embed="rId3">
            <a:alphaModFix/>
          </a:blip>
          <a:stretch>
            <a:fillRect/>
          </a:stretch>
        </p:blipFill>
        <p:spPr>
          <a:xfrm>
            <a:off x="1067225" y="1566850"/>
            <a:ext cx="7162800" cy="246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Hosvider">
      <a:dk1>
        <a:srgbClr val="000000"/>
      </a:dk1>
      <a:lt1>
        <a:srgbClr val="FFFFFF"/>
      </a:lt1>
      <a:dk2>
        <a:srgbClr val="302B68"/>
      </a:dk2>
      <a:lt2>
        <a:srgbClr val="F8F8F8"/>
      </a:lt2>
      <a:accent1>
        <a:srgbClr val="15025F"/>
      </a:accent1>
      <a:accent2>
        <a:srgbClr val="1F038D"/>
      </a:accent2>
      <a:accent3>
        <a:srgbClr val="FA3361"/>
      </a:accent3>
      <a:accent4>
        <a:srgbClr val="B61919"/>
      </a:accent4>
      <a:accent5>
        <a:srgbClr val="FFA922"/>
      </a:accent5>
      <a:accent6>
        <a:srgbClr val="FF6B6B"/>
      </a:accent6>
      <a:hlink>
        <a:srgbClr val="200390"/>
      </a:hlink>
      <a:folHlink>
        <a:srgbClr val="FA336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